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sldIdLst>
    <p:sldId id="257" r:id="rId2"/>
    <p:sldId id="276" r:id="rId3"/>
    <p:sldId id="275"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7" r:id="rId21"/>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480785-91F6-4FB5-8039-1038823936EE}" v="10" dt="2024-06-19T19:12:57.04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0" d="100"/>
          <a:sy n="80"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123D90-24AA-1F8D-48B9-FB8C332D789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A90F754C-5222-0B10-590E-1A207F09D9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43E2F5F8-A2A4-E171-4754-587880E36AA0}"/>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5" name="Marcador de pie de página 4">
            <a:extLst>
              <a:ext uri="{FF2B5EF4-FFF2-40B4-BE49-F238E27FC236}">
                <a16:creationId xmlns:a16="http://schemas.microsoft.com/office/drawing/2014/main" id="{48CC68E4-CDA4-3768-A2BC-D39AF0A5396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61CED67-9396-1651-F077-7D2C52433AE1}"/>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346247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5A182-E39A-C173-8BA5-20FA5937A99C}"/>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5F90DBDA-DB6C-CE07-915E-FCDD9C042AC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FEA54900-70FF-7A80-CD4D-2644F9710F07}"/>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5" name="Marcador de pie de página 4">
            <a:extLst>
              <a:ext uri="{FF2B5EF4-FFF2-40B4-BE49-F238E27FC236}">
                <a16:creationId xmlns:a16="http://schemas.microsoft.com/office/drawing/2014/main" id="{B7DF0C9D-C333-0BE8-D3AC-0EE069081EC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1218508-BD3D-7D2B-A35F-A8B400720E98}"/>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572756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8B5FD25-2211-2619-DCAD-B1691614489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0BFA854F-28B8-6A70-8C57-4ECF5E47333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CE576D0C-2B8E-7207-0270-6679CCC1BF64}"/>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5" name="Marcador de pie de página 4">
            <a:extLst>
              <a:ext uri="{FF2B5EF4-FFF2-40B4-BE49-F238E27FC236}">
                <a16:creationId xmlns:a16="http://schemas.microsoft.com/office/drawing/2014/main" id="{AF56F4C3-5245-12FE-F0B2-C31F880CDC90}"/>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8C9716D-0290-0BF4-94AD-DF8A8E55E66F}"/>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343489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A483A6-3CE3-F426-55C3-BB2A97FAC23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8531FD7D-1075-9FFB-85D8-8121C4DF674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30ECCBD1-AAE7-215F-6672-7DE1ABBAC15F}"/>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5" name="Marcador de pie de página 4">
            <a:extLst>
              <a:ext uri="{FF2B5EF4-FFF2-40B4-BE49-F238E27FC236}">
                <a16:creationId xmlns:a16="http://schemas.microsoft.com/office/drawing/2014/main" id="{806C851D-490B-FDF6-5135-CCCB4CA587B3}"/>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6918381-B278-7C39-2A2D-22BAE09C0C9B}"/>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41533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31227-74A0-DB54-D04B-C814E027E8E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C2C67F59-3F85-4B1C-B39A-2557430AB63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2A04274-7144-C1A1-9784-22896805EACB}"/>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5" name="Marcador de pie de página 4">
            <a:extLst>
              <a:ext uri="{FF2B5EF4-FFF2-40B4-BE49-F238E27FC236}">
                <a16:creationId xmlns:a16="http://schemas.microsoft.com/office/drawing/2014/main" id="{41CFCF40-68C5-7052-0229-852EE7295DE7}"/>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9B960BE7-ABA5-164E-CF84-C3390EEBCD52}"/>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2048690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ADB53F-D9E8-3D4D-57E2-0D8AE0C63351}"/>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4B3C972C-1012-6DC2-7CAE-6D5AB892803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2C3216F1-C655-173C-2C08-A8D28A492F7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4509AAE1-E79B-BBD3-F4AF-C2414FB18042}"/>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6" name="Marcador de pie de página 5">
            <a:extLst>
              <a:ext uri="{FF2B5EF4-FFF2-40B4-BE49-F238E27FC236}">
                <a16:creationId xmlns:a16="http://schemas.microsoft.com/office/drawing/2014/main" id="{2F341D1A-3F22-C520-271B-A14E5D8D1E23}"/>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44ABF4CE-372D-6943-DCCC-6B77CA57EE42}"/>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30417669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7A0DB5-E42E-CAC7-1952-03E7B93C92F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91E5392-7C4F-B616-FCEB-9FDA4C5CB5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A3B89C9-7242-FE83-7B0E-5A380AC3D29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B57DA60C-D114-868D-6C30-47C7981ABF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4ACCBDF-4165-13D7-B0FC-5472C36466E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D29291ED-8C4D-F0E9-B714-9DCDAB8C53BC}"/>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8" name="Marcador de pie de página 7">
            <a:extLst>
              <a:ext uri="{FF2B5EF4-FFF2-40B4-BE49-F238E27FC236}">
                <a16:creationId xmlns:a16="http://schemas.microsoft.com/office/drawing/2014/main" id="{2C4CF446-27E6-6691-0B8E-921C591B6188}"/>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432A7005-63B4-1F48-7323-C920877995C7}"/>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302334585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703A9E-B2CA-7E95-13C7-A8F4E2A746DC}"/>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A36069B4-98FA-F554-5549-A6EE3F48B287}"/>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4" name="Marcador de pie de página 3">
            <a:extLst>
              <a:ext uri="{FF2B5EF4-FFF2-40B4-BE49-F238E27FC236}">
                <a16:creationId xmlns:a16="http://schemas.microsoft.com/office/drawing/2014/main" id="{648BE395-B6EB-2AA4-A4E5-22A087C56494}"/>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FD9FD269-3F2B-76CB-1A55-265324387964}"/>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2576621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6CA6632-7E98-3298-1C5F-196463F06D9F}"/>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3" name="Marcador de pie de página 2">
            <a:extLst>
              <a:ext uri="{FF2B5EF4-FFF2-40B4-BE49-F238E27FC236}">
                <a16:creationId xmlns:a16="http://schemas.microsoft.com/office/drawing/2014/main" id="{B70194DE-0189-20C3-FA4E-0BF72F9285C7}"/>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3F3C7E77-60FB-EC0B-2417-93862CB9D6F1}"/>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3512401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E466A2-D5E2-DC70-8AD9-B623FBA1576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830D24E5-061A-C217-F0D7-1BF4760FFE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075ED2E0-D6C2-5608-2EBA-2573A3384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859DE29-7B7C-E80A-225A-774B77283605}"/>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6" name="Marcador de pie de página 5">
            <a:extLst>
              <a:ext uri="{FF2B5EF4-FFF2-40B4-BE49-F238E27FC236}">
                <a16:creationId xmlns:a16="http://schemas.microsoft.com/office/drawing/2014/main" id="{7B4AEE49-66EF-A936-FCDF-9FE08B19939C}"/>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F2FAE0CF-F6EE-D7B7-6400-72EC75AD6899}"/>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141615331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F33542-2D06-FC95-B1DD-08029D93C40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61F27B6E-B8D8-9B21-77E8-CC0B1000E7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4307BF04-01DA-C021-6C71-C70AD438DE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7AC7509-458F-872A-E65C-BF4A4EA14169}"/>
              </a:ext>
            </a:extLst>
          </p:cNvPr>
          <p:cNvSpPr>
            <a:spLocks noGrp="1"/>
          </p:cNvSpPr>
          <p:nvPr>
            <p:ph type="dt" sz="half" idx="10"/>
          </p:nvPr>
        </p:nvSpPr>
        <p:spPr/>
        <p:txBody>
          <a:bodyPr/>
          <a:lstStyle/>
          <a:p>
            <a:fld id="{0CDFB078-B987-47AD-9950-6CD1A4998D70}" type="datetimeFigureOut">
              <a:rPr lang="es-EC" smtClean="0"/>
              <a:t>21/6/2024</a:t>
            </a:fld>
            <a:endParaRPr lang="es-EC"/>
          </a:p>
        </p:txBody>
      </p:sp>
      <p:sp>
        <p:nvSpPr>
          <p:cNvPr id="6" name="Marcador de pie de página 5">
            <a:extLst>
              <a:ext uri="{FF2B5EF4-FFF2-40B4-BE49-F238E27FC236}">
                <a16:creationId xmlns:a16="http://schemas.microsoft.com/office/drawing/2014/main" id="{1E02961D-0DF6-A472-C938-FA30ED3DA1D5}"/>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D588311B-4C0B-78C3-A6D3-6189405B4D0F}"/>
              </a:ext>
            </a:extLst>
          </p:cNvPr>
          <p:cNvSpPr>
            <a:spLocks noGrp="1"/>
          </p:cNvSpPr>
          <p:nvPr>
            <p:ph type="sldNum" sz="quarter" idx="12"/>
          </p:nvPr>
        </p:nvSpPr>
        <p:spPr/>
        <p:txBody>
          <a:bodyPr/>
          <a:lstStyle/>
          <a:p>
            <a:fld id="{C5BE6A58-8562-4F31-BB2F-9BA11963F2D9}" type="slidenum">
              <a:rPr lang="es-EC" smtClean="0"/>
              <a:t>‹Nº›</a:t>
            </a:fld>
            <a:endParaRPr lang="es-EC"/>
          </a:p>
        </p:txBody>
      </p:sp>
    </p:spTree>
    <p:extLst>
      <p:ext uri="{BB962C8B-B14F-4D97-AF65-F5344CB8AC3E}">
        <p14:creationId xmlns:p14="http://schemas.microsoft.com/office/powerpoint/2010/main" val="1341319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3ED85E9-9828-E7BD-B8D6-42C7A81B74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041AE3D7-D530-0D82-B9E4-2D253F7FAF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9C7E7A29-3FF2-C8B9-2C7D-5C78FFABF4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DFB078-B987-47AD-9950-6CD1A4998D70}" type="datetimeFigureOut">
              <a:rPr lang="es-EC" smtClean="0"/>
              <a:t>21/6/2024</a:t>
            </a:fld>
            <a:endParaRPr lang="es-EC"/>
          </a:p>
        </p:txBody>
      </p:sp>
      <p:sp>
        <p:nvSpPr>
          <p:cNvPr id="5" name="Marcador de pie de página 4">
            <a:extLst>
              <a:ext uri="{FF2B5EF4-FFF2-40B4-BE49-F238E27FC236}">
                <a16:creationId xmlns:a16="http://schemas.microsoft.com/office/drawing/2014/main" id="{8A9496BD-582C-B8BB-A8DC-1F6D3B8D96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C"/>
          </a:p>
        </p:txBody>
      </p:sp>
      <p:sp>
        <p:nvSpPr>
          <p:cNvPr id="6" name="Marcador de número de diapositiva 5">
            <a:extLst>
              <a:ext uri="{FF2B5EF4-FFF2-40B4-BE49-F238E27FC236}">
                <a16:creationId xmlns:a16="http://schemas.microsoft.com/office/drawing/2014/main" id="{C1A1D94D-6C4E-4699-7E8D-71DE16699A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BE6A58-8562-4F31-BB2F-9BA11963F2D9}" type="slidenum">
              <a:rPr lang="es-EC" smtClean="0"/>
              <a:t>‹Nº›</a:t>
            </a:fld>
            <a:endParaRPr lang="es-EC"/>
          </a:p>
        </p:txBody>
      </p:sp>
    </p:spTree>
    <p:extLst>
      <p:ext uri="{BB962C8B-B14F-4D97-AF65-F5344CB8AC3E}">
        <p14:creationId xmlns:p14="http://schemas.microsoft.com/office/powerpoint/2010/main" val="1780284445"/>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jpeg"/><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3"/>
          <a:stretch>
            <a:fillRect/>
          </a:stretch>
        </p:blipFill>
        <p:spPr>
          <a:xfrm>
            <a:off x="252050" y="983411"/>
            <a:ext cx="4528868" cy="4131623"/>
          </a:xfrm>
          <a:prstGeom prst="rect">
            <a:avLst/>
          </a:prstGeom>
        </p:spPr>
      </p:pic>
      <p:pic>
        <p:nvPicPr>
          <p:cNvPr id="4" name="Imagen 3">
            <a:extLst>
              <a:ext uri="{FF2B5EF4-FFF2-40B4-BE49-F238E27FC236}">
                <a16:creationId xmlns:a16="http://schemas.microsoft.com/office/drawing/2014/main" id="{B9CD9706-0817-E0BA-8E59-5B608356BF0F}"/>
              </a:ext>
            </a:extLst>
          </p:cNvPr>
          <p:cNvPicPr>
            <a:picLocks noChangeAspect="1"/>
          </p:cNvPicPr>
          <p:nvPr/>
        </p:nvPicPr>
        <p:blipFill rotWithShape="1">
          <a:blip r:embed="rId4"/>
          <a:srcRect l="14810" t="9427" r="2915" b="6367"/>
          <a:stretch/>
        </p:blipFill>
        <p:spPr bwMode="auto">
          <a:xfrm>
            <a:off x="7010201" y="983411"/>
            <a:ext cx="4528868" cy="4131624"/>
          </a:xfrm>
          <a:prstGeom prst="rect">
            <a:avLst/>
          </a:prstGeom>
          <a:ln>
            <a:noFill/>
          </a:ln>
          <a:effectLst>
            <a:glow>
              <a:schemeClr val="accent1"/>
            </a:glo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4260113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233917" y="54343"/>
            <a:ext cx="11047227" cy="1006705"/>
          </a:xfrm>
        </p:spPr>
        <p:txBody>
          <a:bodyPr>
            <a:normAutofit fontScale="90000"/>
          </a:bodyPr>
          <a:lstStyle/>
          <a:p>
            <a:pPr algn="ctr"/>
            <a:br>
              <a:rPr lang="es-EC" sz="1800" b="0" i="0" u="none" strike="noStrike" dirty="0">
                <a:effectLst/>
                <a:highlight>
                  <a:srgbClr val="4472C4"/>
                </a:highlight>
                <a:latin typeface="Arial" panose="020B0604020202020204" pitchFamily="34" charset="0"/>
              </a:rPr>
            </a:br>
            <a:br>
              <a:rPr lang="es-EC" sz="1800" b="0" i="0" u="none" strike="noStrike" dirty="0">
                <a:effectLst/>
                <a:highlight>
                  <a:srgbClr val="4472C4"/>
                </a:highlight>
                <a:latin typeface="Arial" panose="020B0604020202020204" pitchFamily="34" charset="0"/>
              </a:rPr>
            </a:br>
            <a:br>
              <a:rPr lang="es-EC" sz="1800" b="0" i="0" u="none" strike="noStrike" dirty="0">
                <a:effectLst/>
                <a:highlight>
                  <a:srgbClr val="4472C4"/>
                </a:highlight>
                <a:latin typeface="Arial" panose="020B0604020202020204" pitchFamily="34" charset="0"/>
              </a:rPr>
            </a:br>
            <a:r>
              <a:rPr lang="es-MX" sz="2700" b="1" dirty="0">
                <a:latin typeface="Bodoni MT" panose="02070603080606020203" pitchFamily="18" charset="0"/>
              </a:rPr>
              <a:t>INDEPENDENCIA, PROHIBICION Y REGISTRO DE LOS PROFESIONALES MEDICOS OCUPACIONALES</a:t>
            </a:r>
            <a:br>
              <a:rPr lang="es-MX" sz="2700" b="1" dirty="0">
                <a:solidFill>
                  <a:srgbClr val="FF0000"/>
                </a:solidFill>
                <a:latin typeface="Bodoni MT" panose="02070603080606020203" pitchFamily="18" charset="0"/>
              </a:rPr>
            </a:br>
            <a:endParaRPr lang="es-EC" sz="2700"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graphicFrame>
        <p:nvGraphicFramePr>
          <p:cNvPr id="5" name="Tabla 4">
            <a:extLst>
              <a:ext uri="{FF2B5EF4-FFF2-40B4-BE49-F238E27FC236}">
                <a16:creationId xmlns:a16="http://schemas.microsoft.com/office/drawing/2014/main" id="{57CE899A-1203-B205-6186-FA82936D8CEA}"/>
              </a:ext>
            </a:extLst>
          </p:cNvPr>
          <p:cNvGraphicFramePr>
            <a:graphicFrameLocks noGrp="1"/>
          </p:cNvGraphicFramePr>
          <p:nvPr>
            <p:extLst>
              <p:ext uri="{D42A27DB-BD31-4B8C-83A1-F6EECF244321}">
                <p14:modId xmlns:p14="http://schemas.microsoft.com/office/powerpoint/2010/main" val="4236644385"/>
              </p:ext>
            </p:extLst>
          </p:nvPr>
        </p:nvGraphicFramePr>
        <p:xfrm>
          <a:off x="687389" y="1180214"/>
          <a:ext cx="11047228" cy="3805854"/>
        </p:xfrm>
        <a:graphic>
          <a:graphicData uri="http://schemas.openxmlformats.org/drawingml/2006/table">
            <a:tbl>
              <a:tblPr firstRow="1" bandRow="1">
                <a:tableStyleId>{5C22544A-7EE6-4342-B048-85BDC9FD1C3A}</a:tableStyleId>
              </a:tblPr>
              <a:tblGrid>
                <a:gridCol w="3682408">
                  <a:extLst>
                    <a:ext uri="{9D8B030D-6E8A-4147-A177-3AD203B41FA5}">
                      <a16:colId xmlns:a16="http://schemas.microsoft.com/office/drawing/2014/main" val="2986443746"/>
                    </a:ext>
                  </a:extLst>
                </a:gridCol>
                <a:gridCol w="3682410">
                  <a:extLst>
                    <a:ext uri="{9D8B030D-6E8A-4147-A177-3AD203B41FA5}">
                      <a16:colId xmlns:a16="http://schemas.microsoft.com/office/drawing/2014/main" val="1222900787"/>
                    </a:ext>
                  </a:extLst>
                </a:gridCol>
                <a:gridCol w="3682410">
                  <a:extLst>
                    <a:ext uri="{9D8B030D-6E8A-4147-A177-3AD203B41FA5}">
                      <a16:colId xmlns:a16="http://schemas.microsoft.com/office/drawing/2014/main" val="4072299070"/>
                    </a:ext>
                  </a:extLst>
                </a:gridCol>
              </a:tblGrid>
              <a:tr h="578594">
                <a:tc rowSpan="3">
                  <a:txBody>
                    <a:bodyPr/>
                    <a:lstStyle/>
                    <a:p>
                      <a:pPr algn="just"/>
                      <a:r>
                        <a:rPr lang="es-MX" sz="2800" dirty="0">
                          <a:solidFill>
                            <a:srgbClr val="002060"/>
                          </a:solidFill>
                          <a:latin typeface="Bodoni MT" panose="02070603080606020203" pitchFamily="18" charset="0"/>
                          <a:cs typeface="Times New Roman" panose="02020603050405020304" pitchFamily="18" charset="0"/>
                        </a:rPr>
                        <a:t>INDEPENDENCIA</a:t>
                      </a:r>
                    </a:p>
                  </a:txBody>
                  <a:tcPr/>
                </a:tc>
                <a:tc rowSpan="2">
                  <a:txBody>
                    <a:bodyPr/>
                    <a:lstStyle/>
                    <a:p>
                      <a:pPr algn="just"/>
                      <a:r>
                        <a:rPr lang="es-MX" sz="2800" dirty="0">
                          <a:solidFill>
                            <a:srgbClr val="002060"/>
                          </a:solidFill>
                          <a:latin typeface="Bodoni MT" panose="02070603080606020203" pitchFamily="18" charset="0"/>
                          <a:cs typeface="Times New Roman" panose="02020603050405020304" pitchFamily="18" charset="0"/>
                        </a:rPr>
                        <a:t>PROHIBICION</a:t>
                      </a:r>
                    </a:p>
                  </a:txBody>
                  <a:tcPr/>
                </a:tc>
                <a:tc>
                  <a:txBody>
                    <a:bodyPr/>
                    <a:lstStyle/>
                    <a:p>
                      <a:pPr algn="just"/>
                      <a:r>
                        <a:rPr lang="es-MX" sz="2800" dirty="0">
                          <a:solidFill>
                            <a:srgbClr val="002060"/>
                          </a:solidFill>
                          <a:latin typeface="Bodoni MT" panose="02070603080606020203" pitchFamily="18" charset="0"/>
                          <a:cs typeface="Times New Roman" panose="02020603050405020304" pitchFamily="18" charset="0"/>
                        </a:rPr>
                        <a:t>REGISTRO</a:t>
                      </a:r>
                    </a:p>
                  </a:txBody>
                  <a:tcPr/>
                </a:tc>
                <a:extLst>
                  <a:ext uri="{0D108BD9-81ED-4DB2-BD59-A6C34878D82A}">
                    <a16:rowId xmlns:a16="http://schemas.microsoft.com/office/drawing/2014/main" val="1699651139"/>
                  </a:ext>
                </a:extLst>
              </a:tr>
              <a:tr h="164825">
                <a:tc vMerge="1">
                  <a:txBody>
                    <a:bodyPr/>
                    <a:lstStyle/>
                    <a:p>
                      <a:endParaRPr lang="es-MX"/>
                    </a:p>
                  </a:txBody>
                  <a:tcPr/>
                </a:tc>
                <a:tc vMerge="1">
                  <a:txBody>
                    <a:bodyPr/>
                    <a:lstStyle/>
                    <a:p>
                      <a:endParaRPr lang="es-MX"/>
                    </a:p>
                  </a:txBody>
                  <a:tcPr/>
                </a:tc>
                <a:tc rowSpan="4">
                  <a:txBody>
                    <a:bodyPr/>
                    <a:lstStyle/>
                    <a:p>
                      <a:pPr algn="just"/>
                      <a:r>
                        <a:rPr lang="es-MX" sz="1800" dirty="0">
                          <a:latin typeface="Bodoni MT" panose="02070603080606020203" pitchFamily="18" charset="0"/>
                          <a:cs typeface="Times New Roman" panose="02020603050405020304" pitchFamily="18" charset="0"/>
                        </a:rPr>
                        <a:t>Deberán registrarse en la plataforma informática definida para el reporte de obligaciones en seguridad y salud en el trabajo.</a:t>
                      </a:r>
                    </a:p>
                    <a:p>
                      <a:pPr algn="just"/>
                      <a:endParaRPr lang="es-MX" sz="1800" dirty="0">
                        <a:latin typeface="Bodoni MT" panose="02070603080606020203" pitchFamily="18" charset="0"/>
                        <a:cs typeface="Times New Roman" panose="02020603050405020304" pitchFamily="18" charset="0"/>
                      </a:endParaRPr>
                    </a:p>
                    <a:p>
                      <a:pPr algn="just"/>
                      <a:r>
                        <a:rPr lang="es-MX" sz="1800" dirty="0">
                          <a:latin typeface="Bodoni MT" panose="02070603080606020203" pitchFamily="18" charset="0"/>
                          <a:cs typeface="Times New Roman" panose="02020603050405020304" pitchFamily="18" charset="0"/>
                        </a:rPr>
                        <a:t>Como lo estipule el ente rector o la autoridad sanitaria</a:t>
                      </a:r>
                    </a:p>
                  </a:txBody>
                  <a:tcPr/>
                </a:tc>
                <a:extLst>
                  <a:ext uri="{0D108BD9-81ED-4DB2-BD59-A6C34878D82A}">
                    <a16:rowId xmlns:a16="http://schemas.microsoft.com/office/drawing/2014/main" val="2540190340"/>
                  </a:ext>
                </a:extLst>
              </a:tr>
              <a:tr h="192297">
                <a:tc vMerge="1">
                  <a:txBody>
                    <a:bodyPr/>
                    <a:lstStyle/>
                    <a:p>
                      <a:endParaRPr lang="es-MX" dirty="0"/>
                    </a:p>
                  </a:txBody>
                  <a:tcPr/>
                </a:tc>
                <a:tc rowSpan="3">
                  <a:txBody>
                    <a:bodyPr/>
                    <a:lstStyle/>
                    <a:p>
                      <a:pPr algn="just"/>
                      <a:r>
                        <a:rPr lang="es-MX" sz="1800" dirty="0">
                          <a:latin typeface="Bodoni MT" panose="02070603080606020203" pitchFamily="18" charset="0"/>
                          <a:cs typeface="Times New Roman" panose="02020603050405020304" pitchFamily="18" charset="0"/>
                        </a:rPr>
                        <a:t>No podrá ejercer en un mismo centro de trabajo las funciones de monitor  Técnico de Seguridad para un mismo empleador o viceversa.</a:t>
                      </a:r>
                    </a:p>
                  </a:txBody>
                  <a:tcPr/>
                </a:tc>
                <a:tc vMerge="1">
                  <a:txBody>
                    <a:bodyPr/>
                    <a:lstStyle/>
                    <a:p>
                      <a:endParaRPr lang="es-MX"/>
                    </a:p>
                  </a:txBody>
                  <a:tcPr/>
                </a:tc>
                <a:extLst>
                  <a:ext uri="{0D108BD9-81ED-4DB2-BD59-A6C34878D82A}">
                    <a16:rowId xmlns:a16="http://schemas.microsoft.com/office/drawing/2014/main" val="4015447794"/>
                  </a:ext>
                </a:extLst>
              </a:tr>
              <a:tr h="1195891">
                <a:tc>
                  <a:txBody>
                    <a:bodyPr/>
                    <a:lstStyle/>
                    <a:p>
                      <a:pPr algn="just"/>
                      <a:r>
                        <a:rPr lang="es-MX" sz="1800" dirty="0">
                          <a:latin typeface="Bodoni MT" panose="02070603080606020203" pitchFamily="18" charset="0"/>
                          <a:cs typeface="Times New Roman" panose="02020603050405020304" pitchFamily="18" charset="0"/>
                        </a:rPr>
                        <a:t>1. Tendrán independencia plena en la toma de decisiones.</a:t>
                      </a:r>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353076619"/>
                  </a:ext>
                </a:extLst>
              </a:tr>
              <a:tr h="1674247">
                <a:tc>
                  <a:txBody>
                    <a:bodyPr/>
                    <a:lstStyle/>
                    <a:p>
                      <a:pPr algn="just"/>
                      <a:r>
                        <a:rPr lang="es-MX" sz="1800" dirty="0">
                          <a:latin typeface="Bodoni MT" panose="02070603080606020203" pitchFamily="18" charset="0"/>
                          <a:cs typeface="Times New Roman" panose="02020603050405020304" pitchFamily="18" charset="0"/>
                        </a:rPr>
                        <a:t>2. Reportaran de manera escrita y periódica de manera directa al empleador</a:t>
                      </a:r>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3870166610"/>
                  </a:ext>
                </a:extLst>
              </a:tr>
            </a:tbl>
          </a:graphicData>
        </a:graphic>
      </p:graphicFrame>
    </p:spTree>
    <p:extLst>
      <p:ext uri="{BB962C8B-B14F-4D97-AF65-F5344CB8AC3E}">
        <p14:creationId xmlns:p14="http://schemas.microsoft.com/office/powerpoint/2010/main" val="3544485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BEE2E522-818A-8630-4FFF-EE549424C295}"/>
              </a:ext>
            </a:extLst>
          </p:cNvPr>
          <p:cNvSpPr>
            <a:spLocks noGrp="1"/>
          </p:cNvSpPr>
          <p:nvPr>
            <p:ph type="title"/>
          </p:nvPr>
        </p:nvSpPr>
        <p:spPr>
          <a:xfrm>
            <a:off x="1451579" y="804520"/>
            <a:ext cx="9603275" cy="630876"/>
          </a:xfrm>
        </p:spPr>
        <p:txBody>
          <a:bodyPr>
            <a:normAutofit fontScale="90000"/>
          </a:bodyPr>
          <a:lstStyle/>
          <a:p>
            <a:r>
              <a:rPr lang="es-MX" sz="3100" b="1" dirty="0">
                <a:latin typeface="Bodoni MT" panose="02070603080606020203" pitchFamily="18" charset="0"/>
              </a:rPr>
              <a:t>PRESTACION DE SERVICIOS DE SEGURIDAD O SALUD</a:t>
            </a:r>
            <a:br>
              <a:rPr lang="es-MX" b="1" dirty="0"/>
            </a:br>
            <a:endParaRPr lang="es-EC" b="1"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pic>
        <p:nvPicPr>
          <p:cNvPr id="8" name="Imagen 7">
            <a:extLst>
              <a:ext uri="{FF2B5EF4-FFF2-40B4-BE49-F238E27FC236}">
                <a16:creationId xmlns:a16="http://schemas.microsoft.com/office/drawing/2014/main" id="{268516D0-FA2B-9C8B-A946-A0D3A1845B64}"/>
              </a:ext>
            </a:extLst>
          </p:cNvPr>
          <p:cNvPicPr>
            <a:picLocks noChangeAspect="1"/>
          </p:cNvPicPr>
          <p:nvPr/>
        </p:nvPicPr>
        <p:blipFill>
          <a:blip r:embed="rId3"/>
          <a:stretch>
            <a:fillRect/>
          </a:stretch>
        </p:blipFill>
        <p:spPr>
          <a:xfrm>
            <a:off x="970063" y="1733106"/>
            <a:ext cx="10251874" cy="2674992"/>
          </a:xfrm>
          <a:prstGeom prst="rect">
            <a:avLst/>
          </a:prstGeom>
        </p:spPr>
      </p:pic>
    </p:spTree>
    <p:extLst>
      <p:ext uri="{BB962C8B-B14F-4D97-AF65-F5344CB8AC3E}">
        <p14:creationId xmlns:p14="http://schemas.microsoft.com/office/powerpoint/2010/main" val="1461910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1173192"/>
          </a:xfrm>
        </p:spPr>
        <p:txBody>
          <a:bodyPr>
            <a:normAutofit fontScale="90000"/>
          </a:bodyPr>
          <a:lstStyle/>
          <a:p>
            <a:pPr algn="ctr"/>
            <a:r>
              <a:rPr lang="es-MX" sz="2700" b="1" dirty="0">
                <a:latin typeface="Bodoni MT" panose="02070603080606020203" pitchFamily="18" charset="0"/>
                <a:cs typeface="Times New Roman" panose="02020603050405020304" pitchFamily="18" charset="0"/>
              </a:rPr>
              <a:t>REQUISITOS PARA CONFORMAR ORGANISMOS PARITARIOS, DELEGADOS DE SEGURIDAD Y TIEMPO DE CADUCIDAD DE LOS MISMOS.</a:t>
            </a:r>
            <a:endParaRPr lang="es-EC" sz="2700" b="1"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marL="0" indent="0" algn="just">
              <a:lnSpc>
                <a:spcPct val="100000"/>
              </a:lnSpc>
              <a:buNone/>
            </a:pPr>
            <a:endParaRPr lang="es-MX" sz="24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pic>
        <p:nvPicPr>
          <p:cNvPr id="5" name="Imagen 4">
            <a:extLst>
              <a:ext uri="{FF2B5EF4-FFF2-40B4-BE49-F238E27FC236}">
                <a16:creationId xmlns:a16="http://schemas.microsoft.com/office/drawing/2014/main" id="{84EC3875-C7D4-6088-78E5-0C43F58408A2}"/>
              </a:ext>
            </a:extLst>
          </p:cNvPr>
          <p:cNvPicPr>
            <a:picLocks noChangeAspect="1"/>
          </p:cNvPicPr>
          <p:nvPr/>
        </p:nvPicPr>
        <p:blipFill>
          <a:blip r:embed="rId3"/>
          <a:stretch>
            <a:fillRect/>
          </a:stretch>
        </p:blipFill>
        <p:spPr>
          <a:xfrm>
            <a:off x="441470" y="1328468"/>
            <a:ext cx="11309060" cy="5072331"/>
          </a:xfrm>
          <a:prstGeom prst="rect">
            <a:avLst/>
          </a:prstGeom>
        </p:spPr>
      </p:pic>
    </p:spTree>
    <p:extLst>
      <p:ext uri="{BB962C8B-B14F-4D97-AF65-F5344CB8AC3E}">
        <p14:creationId xmlns:p14="http://schemas.microsoft.com/office/powerpoint/2010/main" val="116398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rmAutofit fontScale="90000"/>
          </a:bodyPr>
          <a:lstStyle/>
          <a:p>
            <a:pPr algn="ctr"/>
            <a:br>
              <a:rPr lang="es-MX" sz="2700" b="1" dirty="0">
                <a:solidFill>
                  <a:schemeClr val="tx1"/>
                </a:solidFill>
                <a:latin typeface="Bodoni MT" panose="02070603080606020203" pitchFamily="18" charset="0"/>
                <a:cs typeface="Times New Roman" panose="02020603050405020304" pitchFamily="18" charset="0"/>
              </a:rPr>
            </a:br>
            <a:r>
              <a:rPr lang="es-MX" sz="2700" b="1" dirty="0">
                <a:latin typeface="Bodoni MT" panose="02070603080606020203" pitchFamily="18" charset="0"/>
                <a:cs typeface="Times New Roman" panose="02020603050405020304" pitchFamily="18" charset="0"/>
              </a:rPr>
              <a:t>REQUISITOS PARA CONFORMAR ORGANISMOS PARITARIOS, DELEGADOS DE SEGURIDAD Y TIEMPO DE CADUCIDAD DE LOS MISMOS</a:t>
            </a:r>
            <a:r>
              <a:rPr lang="es-MX" sz="2700" b="1" dirty="0">
                <a:solidFill>
                  <a:srgbClr val="FF0000"/>
                </a:solidFill>
                <a:latin typeface="Bodoni MT" panose="02070603080606020203" pitchFamily="18" charset="0"/>
                <a:cs typeface="Times New Roman" panose="02020603050405020304" pitchFamily="18" charset="0"/>
              </a:rPr>
              <a:t>.</a:t>
            </a:r>
            <a:endParaRPr lang="es-EC" sz="27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pic>
        <p:nvPicPr>
          <p:cNvPr id="5" name="Imagen 4">
            <a:extLst>
              <a:ext uri="{FF2B5EF4-FFF2-40B4-BE49-F238E27FC236}">
                <a16:creationId xmlns:a16="http://schemas.microsoft.com/office/drawing/2014/main" id="{84EC3875-C7D4-6088-78E5-0C43F58408A2}"/>
              </a:ext>
            </a:extLst>
          </p:cNvPr>
          <p:cNvPicPr>
            <a:picLocks noChangeAspect="1"/>
          </p:cNvPicPr>
          <p:nvPr/>
        </p:nvPicPr>
        <p:blipFill>
          <a:blip r:embed="rId3"/>
          <a:stretch>
            <a:fillRect/>
          </a:stretch>
        </p:blipFill>
        <p:spPr>
          <a:xfrm>
            <a:off x="441470" y="1121434"/>
            <a:ext cx="11309060" cy="5279365"/>
          </a:xfrm>
          <a:prstGeom prst="rect">
            <a:avLst/>
          </a:prstGeom>
        </p:spPr>
      </p:pic>
    </p:spTree>
    <p:extLst>
      <p:ext uri="{BB962C8B-B14F-4D97-AF65-F5344CB8AC3E}">
        <p14:creationId xmlns:p14="http://schemas.microsoft.com/office/powerpoint/2010/main" val="686504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r>
              <a:rPr lang="es-MX" sz="2400" b="1" dirty="0">
                <a:solidFill>
                  <a:schemeClr val="tx1"/>
                </a:solidFill>
                <a:latin typeface="Bodoni MT" panose="02070603080606020203" pitchFamily="18" charset="0"/>
                <a:cs typeface="Times New Roman" panose="02020603050405020304" pitchFamily="18" charset="0"/>
              </a:rPr>
              <a:t>FACTORES DE RIESGOS SUCLASIFICACION SEGÚN DECRETO EJECUTIVO 255</a:t>
            </a:r>
            <a:br>
              <a:rPr lang="es-MX" sz="2800" b="1" dirty="0">
                <a:solidFill>
                  <a:schemeClr val="tx1"/>
                </a:solidFill>
                <a:latin typeface="Bodoni MT" panose="02070603080606020203" pitchFamily="18" charset="0"/>
                <a:cs typeface="Times New Roman" panose="02020603050405020304" pitchFamily="18" charset="0"/>
              </a:rPr>
            </a:br>
            <a:endParaRPr lang="es-EC" sz="28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fontScale="85000" lnSpcReduction="20000"/>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342900" indent="-342900" algn="just">
              <a:buFont typeface="+mj-lt"/>
              <a:buAutoNum type="arabicPeriod"/>
            </a:pPr>
            <a:r>
              <a:rPr lang="es-MX" sz="3400" b="1" dirty="0">
                <a:latin typeface="Bodoni MT" panose="02070603080606020203" pitchFamily="18" charset="0"/>
                <a:cs typeface="Times New Roman" panose="02020603050405020304" pitchFamily="18" charset="0"/>
              </a:rPr>
              <a:t>Riesgos Físicos.</a:t>
            </a:r>
          </a:p>
          <a:p>
            <a:pPr marL="342900" indent="-342900" algn="just">
              <a:buFont typeface="+mj-lt"/>
              <a:buAutoNum type="arabicPeriod"/>
            </a:pPr>
            <a:r>
              <a:rPr lang="es-MX" sz="3400" b="1" dirty="0">
                <a:latin typeface="Bodoni MT" panose="02070603080606020203" pitchFamily="18" charset="0"/>
                <a:cs typeface="Times New Roman" panose="02020603050405020304" pitchFamily="18" charset="0"/>
              </a:rPr>
              <a:t>Riesgos Químicos.</a:t>
            </a:r>
          </a:p>
          <a:p>
            <a:pPr marL="342900" indent="-342900" algn="just">
              <a:buFont typeface="+mj-lt"/>
              <a:buAutoNum type="arabicPeriod"/>
            </a:pPr>
            <a:r>
              <a:rPr lang="es-MX" sz="3400" b="1" dirty="0">
                <a:latin typeface="Bodoni MT" panose="02070603080606020203" pitchFamily="18" charset="0"/>
                <a:cs typeface="Times New Roman" panose="02020603050405020304" pitchFamily="18" charset="0"/>
              </a:rPr>
              <a:t>Riesgos Biológicos.</a:t>
            </a:r>
          </a:p>
          <a:p>
            <a:pPr marL="342900" indent="-342900" algn="just">
              <a:buFont typeface="+mj-lt"/>
              <a:buAutoNum type="arabicPeriod"/>
            </a:pPr>
            <a:r>
              <a:rPr lang="es-MX" sz="3400" b="1" dirty="0">
                <a:latin typeface="Bodoni MT" panose="02070603080606020203" pitchFamily="18" charset="0"/>
                <a:cs typeface="Times New Roman" panose="02020603050405020304" pitchFamily="18" charset="0"/>
              </a:rPr>
              <a:t>Riesgos de Seguridad.         </a:t>
            </a:r>
            <a:r>
              <a:rPr lang="es-MX" sz="3400" b="1" dirty="0">
                <a:solidFill>
                  <a:srgbClr val="FF0000"/>
                </a:solidFill>
                <a:latin typeface="Bodoni MT" panose="02070603080606020203" pitchFamily="18" charset="0"/>
                <a:cs typeface="Times New Roman" panose="02020603050405020304" pitchFamily="18" charset="0"/>
              </a:rPr>
              <a:t>“Riesgos Mecánicos Decreto Ejecutivo 2393”</a:t>
            </a:r>
          </a:p>
          <a:p>
            <a:pPr marL="342900" indent="-342900" algn="just">
              <a:buFont typeface="+mj-lt"/>
              <a:buAutoNum type="arabicPeriod"/>
            </a:pPr>
            <a:r>
              <a:rPr lang="es-MX" sz="3400" b="1" dirty="0">
                <a:latin typeface="Bodoni MT" panose="02070603080606020203" pitchFamily="18" charset="0"/>
                <a:cs typeface="Times New Roman" panose="02020603050405020304" pitchFamily="18" charset="0"/>
              </a:rPr>
              <a:t>Riesgos Ergonómicos y</a:t>
            </a:r>
          </a:p>
          <a:p>
            <a:pPr marL="342900" indent="-342900" algn="just">
              <a:buFont typeface="+mj-lt"/>
              <a:buAutoNum type="arabicPeriod"/>
            </a:pPr>
            <a:r>
              <a:rPr lang="es-MX" sz="3400" b="1" dirty="0">
                <a:latin typeface="Bodoni MT" panose="02070603080606020203" pitchFamily="18" charset="0"/>
                <a:cs typeface="Times New Roman" panose="02020603050405020304" pitchFamily="18" charset="0"/>
              </a:rPr>
              <a:t>Riesgos Psicosociales.</a:t>
            </a:r>
          </a:p>
          <a:p>
            <a:pPr marL="0" indent="0" algn="just">
              <a:buFont typeface="+mj-lt"/>
              <a:buNone/>
            </a:pPr>
            <a:r>
              <a:rPr lang="es-MX" sz="3400" b="1" dirty="0">
                <a:latin typeface="Bodoni MT" panose="02070603080606020203" pitchFamily="18" charset="0"/>
                <a:cs typeface="Times New Roman" panose="02020603050405020304" pitchFamily="18" charset="0"/>
              </a:rPr>
              <a:t>De acuerdo con el Decreto ejecutivo 255 el cambio significativo que se está realizando es sobre el Riesgo Mecánico que se lo mencionaba en el Decreto Ejecutivo 2393, que ahora es parte como subclasificación del Riesgos de Seguridad.</a:t>
            </a:r>
          </a:p>
          <a:p>
            <a:pPr marL="0" indent="0" algn="just">
              <a:buFont typeface="+mj-lt"/>
              <a:buNone/>
            </a:pPr>
            <a:r>
              <a:rPr lang="es-MX" sz="3400" b="1" dirty="0">
                <a:latin typeface="Bodoni MT" panose="02070603080606020203" pitchFamily="18" charset="0"/>
                <a:cs typeface="Times New Roman" panose="02020603050405020304" pitchFamily="18" charset="0"/>
              </a:rPr>
              <a:t>Para dar mejor entendimiento nos vamos a enfocar en los Riesgo de Seguridad y su subclasificación.</a:t>
            </a:r>
          </a:p>
          <a:p>
            <a:pPr marL="342900" indent="-342900">
              <a:buFont typeface="+mj-lt"/>
              <a:buAutoNum type="arabicPeriod"/>
            </a:pPr>
            <a:endParaRPr lang="es-MX" dirty="0"/>
          </a:p>
          <a:p>
            <a:pPr marL="0" indent="0" algn="just">
              <a:spcAft>
                <a:spcPts val="800"/>
              </a:spcAft>
              <a:buNone/>
            </a:pPr>
            <a:endParaRPr lang="es-EC" dirty="0"/>
          </a:p>
        </p:txBody>
      </p:sp>
    </p:spTree>
    <p:extLst>
      <p:ext uri="{BB962C8B-B14F-4D97-AF65-F5344CB8AC3E}">
        <p14:creationId xmlns:p14="http://schemas.microsoft.com/office/powerpoint/2010/main" val="3209985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br>
              <a:rPr lang="es-MX" sz="2800" dirty="0">
                <a:latin typeface="Bodoni MT" panose="02070603080606020203" pitchFamily="18" charset="0"/>
                <a:cs typeface="Times New Roman" panose="02020603050405020304" pitchFamily="18" charset="0"/>
              </a:rPr>
            </a:br>
            <a:r>
              <a:rPr lang="es-MX" sz="2800" b="1" dirty="0">
                <a:latin typeface="Bodoni MT" panose="02070603080606020203" pitchFamily="18" charset="0"/>
                <a:cs typeface="Times New Roman" panose="02020603050405020304" pitchFamily="18" charset="0"/>
              </a:rPr>
              <a:t>RIESGOS DE SEGURIDAD</a:t>
            </a:r>
            <a:endParaRPr lang="es-EC" sz="28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algn="just">
              <a:lnSpc>
                <a:spcPct val="100000"/>
              </a:lnSpc>
            </a:pPr>
            <a:r>
              <a:rPr lang="es-MX" sz="2800" dirty="0">
                <a:latin typeface="Bodoni MT" panose="02070603080606020203" pitchFamily="18" charset="0"/>
                <a:cs typeface="Times New Roman" panose="02020603050405020304" pitchFamily="18" charset="0"/>
              </a:rPr>
              <a:t>RIESGOS DE SEGURIDAD</a:t>
            </a:r>
          </a:p>
          <a:p>
            <a:pPr marL="0" indent="0" algn="just">
              <a:lnSpc>
                <a:spcPct val="100000"/>
              </a:lnSpc>
              <a:buFont typeface="+mj-lt"/>
              <a:buNone/>
            </a:pPr>
            <a:r>
              <a:rPr lang="es-MX" sz="2800" dirty="0">
                <a:latin typeface="Bodoni MT" panose="02070603080606020203" pitchFamily="18" charset="0"/>
                <a:cs typeface="Times New Roman" panose="02020603050405020304" pitchFamily="18" charset="0"/>
              </a:rPr>
              <a:t>Los riesgos de seguridad son aquellos factores o circunstancias del entorno, presentes en una actividad laboral, dentro o fuera de una locación, con probabilidad de causar daño o lesión al trabajador a la exposición a estos, y se consideran los siguientes:</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Locativos.</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Mecánicos.</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Eléctricos.</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Industriales Mayores.</a:t>
            </a:r>
          </a:p>
          <a:p>
            <a:pPr marL="0" indent="0" algn="just">
              <a:spcAft>
                <a:spcPts val="800"/>
              </a:spcAft>
              <a:buNone/>
            </a:pPr>
            <a:endParaRPr lang="es-EC" dirty="0"/>
          </a:p>
        </p:txBody>
      </p:sp>
    </p:spTree>
    <p:extLst>
      <p:ext uri="{BB962C8B-B14F-4D97-AF65-F5344CB8AC3E}">
        <p14:creationId xmlns:p14="http://schemas.microsoft.com/office/powerpoint/2010/main" val="1159181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br>
              <a:rPr lang="es-MX" sz="2800" dirty="0">
                <a:latin typeface="Bodoni MT" panose="02070603080606020203" pitchFamily="18" charset="0"/>
                <a:cs typeface="Times New Roman" panose="02020603050405020304" pitchFamily="18" charset="0"/>
              </a:rPr>
            </a:br>
            <a:br>
              <a:rPr lang="es-MX" sz="2800" b="1" dirty="0">
                <a:solidFill>
                  <a:schemeClr val="tx1"/>
                </a:solidFill>
                <a:latin typeface="Bodoni MT" panose="02070603080606020203" pitchFamily="18" charset="0"/>
                <a:cs typeface="Times New Roman" panose="02020603050405020304" pitchFamily="18" charset="0"/>
              </a:rPr>
            </a:br>
            <a:r>
              <a:rPr lang="es-MX" sz="2800" b="1" dirty="0">
                <a:latin typeface="Bodoni MT" panose="02070603080606020203" pitchFamily="18" charset="0"/>
                <a:cs typeface="Times New Roman" panose="02020603050405020304" pitchFamily="18" charset="0"/>
              </a:rPr>
              <a:t>RIESGOS LOCATIVOS</a:t>
            </a:r>
            <a:endParaRPr lang="es-EC" sz="28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algn="just">
              <a:lnSpc>
                <a:spcPct val="100000"/>
              </a:lnSpc>
            </a:pPr>
            <a:r>
              <a:rPr lang="es-MX" sz="2800" b="1" dirty="0">
                <a:latin typeface="Bodoni MT" panose="02070603080606020203" pitchFamily="18" charset="0"/>
                <a:cs typeface="Times New Roman" panose="02020603050405020304" pitchFamily="18" charset="0"/>
              </a:rPr>
              <a:t>LOCATIVOS</a:t>
            </a:r>
            <a:r>
              <a:rPr lang="es-MX" sz="2800" b="1" dirty="0">
                <a:latin typeface="Bodoni MT" panose="02070603080606020203" pitchFamily="18" charset="0"/>
              </a:rPr>
              <a:t>:</a:t>
            </a:r>
            <a:r>
              <a:rPr lang="es-MX" sz="2800" dirty="0">
                <a:latin typeface="Bodoni MT" panose="02070603080606020203" pitchFamily="18" charset="0"/>
              </a:rPr>
              <a:t> </a:t>
            </a:r>
            <a:r>
              <a:rPr lang="es-MX" sz="2800" dirty="0">
                <a:latin typeface="Bodoni MT" panose="02070603080606020203" pitchFamily="18" charset="0"/>
                <a:cs typeface="Times New Roman" panose="02020603050405020304" pitchFamily="18" charset="0"/>
              </a:rPr>
              <a:t>Posibilidad de causar daño al trabajador o a las instalaciones en circunstancias no adecuadas.</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Falta de señalización.</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El desorden y falta de aseo.</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El almacenamiento inadecuado.</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Áreas de trabajo defectuosas o no acordes a la labor</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Escaleras y rampas inadecuadas.</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Andamios y techos inseguros o defectuosos.</a:t>
            </a:r>
          </a:p>
          <a:p>
            <a:pPr marL="342900" indent="-3429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Cargas mal apiladas.</a:t>
            </a:r>
          </a:p>
          <a:p>
            <a:pPr marL="0" indent="0" algn="just">
              <a:spcAft>
                <a:spcPts val="800"/>
              </a:spcAft>
              <a:buNone/>
            </a:pPr>
            <a:endParaRPr lang="es-EC" dirty="0"/>
          </a:p>
        </p:txBody>
      </p:sp>
    </p:spTree>
    <p:extLst>
      <p:ext uri="{BB962C8B-B14F-4D97-AF65-F5344CB8AC3E}">
        <p14:creationId xmlns:p14="http://schemas.microsoft.com/office/powerpoint/2010/main" val="3815251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br>
              <a:rPr lang="es-MX" sz="2800" dirty="0">
                <a:latin typeface="Bodoni MT" panose="02070603080606020203" pitchFamily="18" charset="0"/>
                <a:cs typeface="Times New Roman" panose="02020603050405020304" pitchFamily="18" charset="0"/>
              </a:rPr>
            </a:br>
            <a:r>
              <a:rPr lang="es-MX" sz="2800" b="1" dirty="0">
                <a:latin typeface="Bodoni MT" panose="02070603080606020203" pitchFamily="18" charset="0"/>
                <a:cs typeface="Times New Roman" panose="02020603050405020304" pitchFamily="18" charset="0"/>
              </a:rPr>
              <a:t>RIESGOS MECANICOS</a:t>
            </a:r>
            <a:endParaRPr lang="es-EC" sz="28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algn="just">
              <a:lnSpc>
                <a:spcPct val="100000"/>
              </a:lnSpc>
            </a:pPr>
            <a:endParaRPr lang="es-MX" sz="3000" b="1" dirty="0">
              <a:latin typeface="Bodoni MT" panose="02070603080606020203" pitchFamily="18" charset="0"/>
              <a:cs typeface="Times New Roman" panose="02020603050405020304" pitchFamily="18" charset="0"/>
            </a:endParaRPr>
          </a:p>
          <a:p>
            <a:pPr algn="just">
              <a:lnSpc>
                <a:spcPct val="100000"/>
              </a:lnSpc>
            </a:pPr>
            <a:r>
              <a:rPr lang="es-MX" sz="3200" b="1" dirty="0">
                <a:latin typeface="Bodoni MT" panose="02070603080606020203" pitchFamily="18" charset="0"/>
                <a:cs typeface="Times New Roman" panose="02020603050405020304" pitchFamily="18" charset="0"/>
              </a:rPr>
              <a:t>RIESGOS MECANICOS</a:t>
            </a:r>
            <a:r>
              <a:rPr lang="es-MX" sz="3200" dirty="0">
                <a:latin typeface="Bodoni MT" panose="02070603080606020203" pitchFamily="18" charset="0"/>
                <a:cs typeface="Times New Roman" panose="02020603050405020304" pitchFamily="18" charset="0"/>
              </a:rPr>
              <a:t>: Posibilidad causar daño a la utilización de máquinas y / o herramientas, piezas a trabajar, o materiales proyectados solidos o fluidos. </a:t>
            </a:r>
          </a:p>
          <a:p>
            <a:pPr marL="0" indent="0" algn="just">
              <a:lnSpc>
                <a:spcPct val="100000"/>
              </a:lnSpc>
              <a:buNone/>
            </a:pPr>
            <a:endParaRPr lang="es-MX" sz="3200" dirty="0">
              <a:latin typeface="Bodoni MT" panose="02070603080606020203" pitchFamily="18" charset="0"/>
              <a:cs typeface="Times New Roman" panose="02020603050405020304" pitchFamily="18" charset="0"/>
            </a:endParaRPr>
          </a:p>
          <a:p>
            <a:pPr marL="228600" indent="-228600">
              <a:lnSpc>
                <a:spcPct val="100000"/>
              </a:lnSpc>
              <a:buFont typeface="+mj-lt"/>
              <a:buAutoNum type="arabicPeriod"/>
            </a:pPr>
            <a:r>
              <a:rPr lang="es-MX" sz="3200" dirty="0">
                <a:latin typeface="Bodoni MT" panose="02070603080606020203" pitchFamily="18" charset="0"/>
                <a:cs typeface="Times New Roman" panose="02020603050405020304" pitchFamily="18" charset="0"/>
              </a:rPr>
              <a:t>Cortes con máquinas herramientas.</a:t>
            </a:r>
          </a:p>
          <a:p>
            <a:pPr marL="228600" indent="-228600">
              <a:lnSpc>
                <a:spcPct val="100000"/>
              </a:lnSpc>
              <a:buFont typeface="+mj-lt"/>
              <a:buAutoNum type="arabicPeriod"/>
            </a:pPr>
            <a:r>
              <a:rPr lang="es-MX" sz="3200" dirty="0">
                <a:latin typeface="Bodoni MT" panose="02070603080606020203" pitchFamily="18" charset="0"/>
                <a:cs typeface="Times New Roman" panose="02020603050405020304" pitchFamily="18" charset="0"/>
              </a:rPr>
              <a:t>Proyección de objetos con máquinas,</a:t>
            </a:r>
          </a:p>
          <a:p>
            <a:pPr marL="0" indent="0">
              <a:lnSpc>
                <a:spcPct val="100000"/>
              </a:lnSpc>
              <a:buNone/>
            </a:pPr>
            <a:endParaRPr lang="es-MX" sz="3000" dirty="0">
              <a:latin typeface="Bodoni MT" panose="02070603080606020203" pitchFamily="18" charset="0"/>
              <a:cs typeface="Times New Roman" panose="02020603050405020304" pitchFamily="18" charset="0"/>
            </a:endParaRPr>
          </a:p>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spTree>
    <p:extLst>
      <p:ext uri="{BB962C8B-B14F-4D97-AF65-F5344CB8AC3E}">
        <p14:creationId xmlns:p14="http://schemas.microsoft.com/office/powerpoint/2010/main" val="2739204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br>
              <a:rPr lang="es-MX" sz="2800" dirty="0">
                <a:latin typeface="Bodoni MT" panose="02070603080606020203" pitchFamily="18" charset="0"/>
                <a:cs typeface="Times New Roman" panose="02020603050405020304" pitchFamily="18" charset="0"/>
              </a:rPr>
            </a:br>
            <a:r>
              <a:rPr lang="es-MX" sz="2800" b="1" dirty="0">
                <a:latin typeface="Bodoni MT" panose="02070603080606020203" pitchFamily="18" charset="0"/>
                <a:cs typeface="Times New Roman" panose="02020603050405020304" pitchFamily="18" charset="0"/>
              </a:rPr>
              <a:t>RIESGOS </a:t>
            </a:r>
            <a:r>
              <a:rPr lang="es-MX" sz="2800" b="1" kern="1200" dirty="0">
                <a:latin typeface="Bodoni MT" panose="02070603080606020203" pitchFamily="18" charset="0"/>
                <a:cs typeface="Times New Roman" panose="02020603050405020304" pitchFamily="18" charset="0"/>
              </a:rPr>
              <a:t>ELECTRICOS</a:t>
            </a:r>
            <a:endParaRPr lang="es-EC" sz="28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marL="0" indent="0">
              <a:lnSpc>
                <a:spcPct val="100000"/>
              </a:lnSpc>
              <a:buNone/>
            </a:pPr>
            <a:endParaRPr lang="es-MX" sz="3000" dirty="0">
              <a:latin typeface="Bodoni MT" panose="02070603080606020203" pitchFamily="18" charset="0"/>
              <a:cs typeface="Times New Roman" panose="02020603050405020304" pitchFamily="18" charset="0"/>
            </a:endParaRPr>
          </a:p>
          <a:p>
            <a:pPr algn="just">
              <a:lnSpc>
                <a:spcPct val="100000"/>
              </a:lnSpc>
            </a:pPr>
            <a:r>
              <a:rPr lang="es-MX" sz="3600" b="1" kern="1200" dirty="0">
                <a:latin typeface="Bodoni MT" panose="02070603080606020203" pitchFamily="18" charset="0"/>
                <a:cs typeface="Times New Roman" panose="02020603050405020304" pitchFamily="18" charset="0"/>
              </a:rPr>
              <a:t>RIESGOS ELECTRICOS: </a:t>
            </a:r>
            <a:r>
              <a:rPr lang="es-MX" sz="3600" dirty="0">
                <a:latin typeface="Bodoni MT" panose="02070603080606020203" pitchFamily="18" charset="0"/>
                <a:cs typeface="Times New Roman" panose="02020603050405020304" pitchFamily="18" charset="0"/>
              </a:rPr>
              <a:t>Posibilidad de causar daño por contacto con corriente eléctrica.</a:t>
            </a:r>
          </a:p>
          <a:p>
            <a:pPr marL="0" indent="0" algn="just">
              <a:lnSpc>
                <a:spcPct val="100000"/>
              </a:lnSpc>
              <a:buNone/>
            </a:pPr>
            <a:endParaRPr lang="es-MX" sz="3600" dirty="0">
              <a:latin typeface="Bodoni MT" panose="02070603080606020203" pitchFamily="18" charset="0"/>
              <a:cs typeface="Times New Roman" panose="02020603050405020304" pitchFamily="18" charset="0"/>
            </a:endParaRPr>
          </a:p>
          <a:p>
            <a:pPr marL="228600" indent="-228600" algn="just">
              <a:lnSpc>
                <a:spcPct val="100000"/>
              </a:lnSpc>
              <a:buFont typeface="+mj-lt"/>
              <a:buAutoNum type="arabicPeriod"/>
            </a:pPr>
            <a:r>
              <a:rPr lang="es-MX" sz="3600" dirty="0">
                <a:latin typeface="Bodoni MT" panose="02070603080606020203" pitchFamily="18" charset="0"/>
                <a:cs typeface="Times New Roman" panose="02020603050405020304" pitchFamily="18" charset="0"/>
              </a:rPr>
              <a:t>Electrocución por mala puesta a tierra.</a:t>
            </a:r>
          </a:p>
          <a:p>
            <a:pPr marL="228600" indent="-228600" algn="just">
              <a:lnSpc>
                <a:spcPct val="100000"/>
              </a:lnSpc>
              <a:buFont typeface="+mj-lt"/>
              <a:buAutoNum type="arabicPeriod"/>
            </a:pPr>
            <a:r>
              <a:rPr lang="es-MX" sz="3600" dirty="0">
                <a:latin typeface="Bodoni MT" panose="02070603080606020203" pitchFamily="18" charset="0"/>
                <a:cs typeface="Times New Roman" panose="02020603050405020304" pitchFamily="18" charset="0"/>
              </a:rPr>
              <a:t>Electrocución por mal manejo de la Fase</a:t>
            </a:r>
          </a:p>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spTree>
    <p:extLst>
      <p:ext uri="{BB962C8B-B14F-4D97-AF65-F5344CB8AC3E}">
        <p14:creationId xmlns:p14="http://schemas.microsoft.com/office/powerpoint/2010/main" val="155312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br>
              <a:rPr lang="es-MX" sz="2400" dirty="0">
                <a:latin typeface="Bodoni MT" panose="02070603080606020203" pitchFamily="18" charset="0"/>
                <a:cs typeface="Times New Roman" panose="02020603050405020304" pitchFamily="18" charset="0"/>
              </a:rPr>
            </a:br>
            <a:r>
              <a:rPr lang="es-MX" sz="2400" b="1" dirty="0">
                <a:latin typeface="Bodoni MT" panose="02070603080606020203" pitchFamily="18" charset="0"/>
                <a:cs typeface="Times New Roman" panose="02020603050405020304" pitchFamily="18" charset="0"/>
              </a:rPr>
              <a:t>RIESGOS INDUSTRIALES MAYORES</a:t>
            </a:r>
            <a:endParaRPr lang="es-EC" sz="24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algn="just">
              <a:lnSpc>
                <a:spcPct val="100000"/>
              </a:lnSpc>
            </a:pPr>
            <a:r>
              <a:rPr lang="es-MX" sz="2800" b="1" dirty="0">
                <a:latin typeface="Bodoni MT" panose="02070603080606020203" pitchFamily="18" charset="0"/>
                <a:cs typeface="Times New Roman" panose="02020603050405020304" pitchFamily="18" charset="0"/>
              </a:rPr>
              <a:t>RIESGOS INDUSTRIALES MAYORES</a:t>
            </a:r>
            <a:r>
              <a:rPr lang="es-MX" sz="2800" dirty="0">
                <a:latin typeface="Bodoni MT" panose="02070603080606020203" pitchFamily="18" charset="0"/>
                <a:cs typeface="Times New Roman" panose="02020603050405020304" pitchFamily="18" charset="0"/>
              </a:rPr>
              <a:t>: Posibilidad de causar daño a la salud por manejo de energías, fallos de los procesos de almacenamiento o transformación., sustancias peligrosas que puedan ocasionar daño a los trabajadores y / o instalaciones, al ambiente  ya la población del entorno.</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Fuga de gas.</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Escape o fugas de amoniaco.</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Incendios estructurales.</a:t>
            </a:r>
          </a:p>
          <a:p>
            <a:pPr marL="228600" indent="-228600" algn="just">
              <a:lnSpc>
                <a:spcPct val="100000"/>
              </a:lnSpc>
              <a:buFont typeface="+mj-lt"/>
              <a:buAutoNum type="arabicPeriod"/>
            </a:pPr>
            <a:r>
              <a:rPr lang="es-MX" sz="2800" dirty="0">
                <a:latin typeface="Bodoni MT" panose="02070603080606020203" pitchFamily="18" charset="0"/>
                <a:cs typeface="Times New Roman" panose="02020603050405020304" pitchFamily="18" charset="0"/>
              </a:rPr>
              <a:t>Incendios por mal manejo de la presión saturada del caldero o generador de vapor.</a:t>
            </a:r>
          </a:p>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spTree>
    <p:extLst>
      <p:ext uri="{BB962C8B-B14F-4D97-AF65-F5344CB8AC3E}">
        <p14:creationId xmlns:p14="http://schemas.microsoft.com/office/powerpoint/2010/main" val="34627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22F61BE-6113-CFA9-DE5A-FD1545A026C8}"/>
              </a:ext>
            </a:extLst>
          </p:cNvPr>
          <p:cNvSpPr txBox="1"/>
          <p:nvPr/>
        </p:nvSpPr>
        <p:spPr>
          <a:xfrm>
            <a:off x="1043795" y="1640076"/>
            <a:ext cx="9911751" cy="3031599"/>
          </a:xfrm>
          <a:prstGeom prst="rect">
            <a:avLst/>
          </a:prstGeom>
          <a:noFill/>
        </p:spPr>
        <p:txBody>
          <a:bodyPr wrap="square">
            <a:spAutoFit/>
          </a:bodyPr>
          <a:lstStyle/>
          <a:p>
            <a:pPr algn="l"/>
            <a:endParaRPr lang="es-EC" sz="1100" b="0" i="0" u="none" strike="noStrike" baseline="0" dirty="0">
              <a:solidFill>
                <a:srgbClr val="000000"/>
              </a:solidFill>
              <a:latin typeface="Century Gothic" panose="020B0502020202020204" pitchFamily="34" charset="0"/>
            </a:endParaRPr>
          </a:p>
          <a:p>
            <a:pPr algn="ctr"/>
            <a:r>
              <a:rPr lang="es-EC" sz="1100" b="0" i="0" u="none" strike="noStrike" baseline="0" dirty="0">
                <a:solidFill>
                  <a:srgbClr val="000000"/>
                </a:solidFill>
                <a:latin typeface="Century Gothic" panose="020B0502020202020204" pitchFamily="34" charset="0"/>
              </a:rPr>
              <a:t> </a:t>
            </a:r>
            <a:r>
              <a:rPr lang="es-EC" sz="5000" b="1" i="0" u="none" strike="noStrike" baseline="0" dirty="0">
                <a:latin typeface="Bodoni MT" panose="02070603080606020203" pitchFamily="18" charset="0"/>
                <a:cs typeface="Biome Light" panose="020B0502040204020203" pitchFamily="34" charset="0"/>
              </a:rPr>
              <a:t>ENGINEERING QUALITY</a:t>
            </a:r>
          </a:p>
          <a:p>
            <a:pPr algn="ctr"/>
            <a:r>
              <a:rPr lang="es-EC" sz="5000" b="1" i="0" u="none" strike="noStrike" baseline="0" dirty="0">
                <a:latin typeface="Bodoni MT" panose="02070603080606020203" pitchFamily="18" charset="0"/>
                <a:cs typeface="Biome Light" panose="020B0502040204020203" pitchFamily="34" charset="0"/>
              </a:rPr>
              <a:t> - </a:t>
            </a:r>
          </a:p>
          <a:p>
            <a:pPr algn="ctr"/>
            <a:r>
              <a:rPr lang="es-EC" sz="5000" b="1" i="0" u="none" strike="noStrike" baseline="0" dirty="0">
                <a:latin typeface="Bodoni MT" panose="02070603080606020203" pitchFamily="18" charset="0"/>
                <a:cs typeface="Biome Light" panose="020B0502040204020203" pitchFamily="34" charset="0"/>
              </a:rPr>
              <a:t>MEXYRIALSA S.A.  </a:t>
            </a:r>
            <a:endParaRPr lang="es-EC" sz="5000" b="1" dirty="0">
              <a:latin typeface="Bodoni MT" panose="02070603080606020203" pitchFamily="18" charset="0"/>
              <a:cs typeface="Biome Light" panose="020B0502040204020203" pitchFamily="34" charset="0"/>
            </a:endParaRPr>
          </a:p>
          <a:p>
            <a:pPr algn="ctr"/>
            <a:r>
              <a:rPr lang="es-EC" sz="3000" b="0" i="0" u="none" strike="noStrike" baseline="0" dirty="0">
                <a:solidFill>
                  <a:schemeClr val="bg1">
                    <a:lumMod val="95000"/>
                  </a:schemeClr>
                </a:solidFill>
                <a:highlight>
                  <a:srgbClr val="000080"/>
                </a:highlight>
                <a:latin typeface="Bodoni MT" panose="02070603080606020203" pitchFamily="18" charset="0"/>
              </a:rPr>
              <a:t>IMPORTANCIA DEL DECRETO EJECUTIVO 255</a:t>
            </a:r>
            <a:endParaRPr lang="es-EC" sz="3000" dirty="0">
              <a:solidFill>
                <a:schemeClr val="bg1">
                  <a:lumMod val="95000"/>
                </a:schemeClr>
              </a:solidFill>
              <a:highlight>
                <a:srgbClr val="000080"/>
              </a:highlight>
              <a:latin typeface="Bodoni MT" panose="02070603080606020203" pitchFamily="18" charset="0"/>
            </a:endParaRPr>
          </a:p>
        </p:txBody>
      </p:sp>
    </p:spTree>
    <p:extLst>
      <p:ext uri="{BB962C8B-B14F-4D97-AF65-F5344CB8AC3E}">
        <p14:creationId xmlns:p14="http://schemas.microsoft.com/office/powerpoint/2010/main" val="4052188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3DD4118-24FD-C479-705A-862422067572}"/>
              </a:ext>
            </a:extLst>
          </p:cNvPr>
          <p:cNvSpPr>
            <a:spLocks noGrp="1"/>
          </p:cNvSpPr>
          <p:nvPr>
            <p:ph type="title"/>
          </p:nvPr>
        </p:nvSpPr>
        <p:spPr>
          <a:xfrm>
            <a:off x="382773" y="155276"/>
            <a:ext cx="10672082" cy="759124"/>
          </a:xfrm>
        </p:spPr>
        <p:txBody>
          <a:bodyPr>
            <a:noAutofit/>
          </a:bodyPr>
          <a:lstStyle/>
          <a:p>
            <a:pPr algn="ctr"/>
            <a:br>
              <a:rPr lang="es-MX" sz="3600" b="1" dirty="0">
                <a:latin typeface="Bodoni MT" panose="02070603080606020203" pitchFamily="18" charset="0"/>
                <a:cs typeface="Times New Roman" panose="02020603050405020304" pitchFamily="18" charset="0"/>
              </a:rPr>
            </a:br>
            <a:br>
              <a:rPr lang="es-MX" sz="3600" b="1" dirty="0">
                <a:latin typeface="Bodoni MT" panose="02070603080606020203" pitchFamily="18" charset="0"/>
                <a:cs typeface="Times New Roman" panose="02020603050405020304" pitchFamily="18" charset="0"/>
              </a:rPr>
            </a:br>
            <a:endParaRPr lang="es-EC" sz="2800" b="1" dirty="0">
              <a:latin typeface="Bodoni MT" panose="02070603080606020203" pitchFamily="18" charset="0"/>
            </a:endParaRPr>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914401"/>
            <a:ext cx="11121839" cy="5677786"/>
          </a:xfrm>
        </p:spPr>
        <p:txBody>
          <a:bodyPr>
            <a:normAutofit/>
          </a:bodyPr>
          <a:lstStyle/>
          <a:p>
            <a:pPr marL="0" indent="0" algn="ctr">
              <a:lnSpc>
                <a:spcPct val="100000"/>
              </a:lnSpc>
              <a:buNone/>
            </a:pPr>
            <a:endParaRPr lang="es-MX" sz="4000" b="1" dirty="0">
              <a:latin typeface="Bodoni MT" panose="02070603080606020203" pitchFamily="18" charset="0"/>
              <a:cs typeface="Times New Roman" panose="02020603050405020304" pitchFamily="18" charset="0"/>
            </a:endParaRPr>
          </a:p>
          <a:p>
            <a:pPr marL="0" indent="0" algn="ctr">
              <a:lnSpc>
                <a:spcPct val="100000"/>
              </a:lnSpc>
              <a:buNone/>
            </a:pPr>
            <a:endParaRPr lang="es-MX" sz="4000" b="1" dirty="0">
              <a:latin typeface="Bodoni MT" panose="02070603080606020203" pitchFamily="18" charset="0"/>
              <a:cs typeface="Times New Roman" panose="02020603050405020304" pitchFamily="18" charset="0"/>
            </a:endParaRPr>
          </a:p>
          <a:p>
            <a:pPr marL="0" indent="0" algn="ctr">
              <a:lnSpc>
                <a:spcPct val="100000"/>
              </a:lnSpc>
              <a:buNone/>
            </a:pPr>
            <a:r>
              <a:rPr lang="es-MX" sz="4000" b="1" dirty="0">
                <a:latin typeface="Bodoni MT" panose="02070603080606020203" pitchFamily="18" charset="0"/>
                <a:cs typeface="Times New Roman" panose="02020603050405020304" pitchFamily="18" charset="0"/>
              </a:rPr>
              <a:t>FIN</a:t>
            </a:r>
          </a:p>
          <a:p>
            <a:pPr algn="ctr">
              <a:lnSpc>
                <a:spcPct val="100000"/>
              </a:lnSpc>
            </a:pPr>
            <a:endParaRPr lang="es-MX" sz="4000" b="1" dirty="0">
              <a:latin typeface="Bodoni MT" panose="02070603080606020203" pitchFamily="18" charset="0"/>
              <a:cs typeface="Times New Roman" panose="02020603050405020304" pitchFamily="18" charset="0"/>
            </a:endParaRPr>
          </a:p>
          <a:p>
            <a:pPr marL="0" indent="0" algn="ctr">
              <a:lnSpc>
                <a:spcPct val="100000"/>
              </a:lnSpc>
              <a:buNone/>
            </a:pPr>
            <a:r>
              <a:rPr lang="es-MX" sz="4000" b="1">
                <a:latin typeface="Bodoni MT" panose="02070603080606020203" pitchFamily="18" charset="0"/>
                <a:cs typeface="Times New Roman" panose="02020603050405020304" pitchFamily="18" charset="0"/>
              </a:rPr>
              <a:t>AGRADECEMOS </a:t>
            </a:r>
            <a:r>
              <a:rPr lang="es-MX" sz="4000" b="1" dirty="0">
                <a:latin typeface="Bodoni MT" panose="02070603080606020203" pitchFamily="18" charset="0"/>
                <a:cs typeface="Times New Roman" panose="02020603050405020304" pitchFamily="18" charset="0"/>
              </a:rPr>
              <a:t>SU ATENCION</a:t>
            </a:r>
            <a:endParaRPr lang="es-MX" sz="4000" dirty="0">
              <a:latin typeface="Bodoni MT" panose="02070603080606020203" pitchFamily="18" charset="0"/>
              <a:cs typeface="Times New Roman" panose="02020603050405020304" pitchFamily="18" charset="0"/>
            </a:endParaRPr>
          </a:p>
          <a:p>
            <a:pPr marL="0" indent="0" algn="ctr">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spTree>
    <p:extLst>
      <p:ext uri="{BB962C8B-B14F-4D97-AF65-F5344CB8AC3E}">
        <p14:creationId xmlns:p14="http://schemas.microsoft.com/office/powerpoint/2010/main" val="1646273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2307181" y="54343"/>
            <a:ext cx="8378540" cy="1896121"/>
          </a:xfrm>
        </p:spPr>
        <p:txBody>
          <a:bodyPr>
            <a:normAutofit/>
          </a:bodyPr>
          <a:lstStyle/>
          <a:p>
            <a:endParaRPr lang="es-EC"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88149"/>
            <a:ext cx="11121839" cy="4604037"/>
          </a:xfrm>
        </p:spPr>
        <p:txBody>
          <a:bodyPr>
            <a:normAutofit/>
          </a:bodyPr>
          <a:lstStyle/>
          <a:p>
            <a:pPr algn="ctr">
              <a:spcAft>
                <a:spcPts val="800"/>
              </a:spcAft>
            </a:pPr>
            <a:r>
              <a:rPr lang="es-MX" sz="2600" b="1" kern="100" dirty="0">
                <a:effectLst/>
                <a:latin typeface="Bodoni MT" panose="02070603080606020203" pitchFamily="18" charset="0"/>
                <a:ea typeface="Calibri" panose="020F0502020204030204" pitchFamily="34" charset="0"/>
                <a:cs typeface="Arial" panose="020B0604020202020204" pitchFamily="34" charset="0"/>
              </a:rPr>
              <a:t>INTRODUCCION:</a:t>
            </a:r>
            <a:endParaRPr lang="es-EC" sz="2600" kern="100" dirty="0">
              <a:effectLst/>
              <a:latin typeface="Bodoni MT" panose="02070603080606020203" pitchFamily="18" charset="0"/>
              <a:ea typeface="Calibri" panose="020F0502020204030204" pitchFamily="34" charset="0"/>
              <a:cs typeface="Arial" panose="020B0604020202020204" pitchFamily="34" charset="0"/>
            </a:endParaRPr>
          </a:p>
          <a:p>
            <a:pPr algn="just">
              <a:lnSpc>
                <a:spcPct val="100000"/>
              </a:lnSpc>
              <a:spcAft>
                <a:spcPts val="800"/>
              </a:spcAft>
            </a:pPr>
            <a:r>
              <a:rPr lang="es-MX" sz="2800" b="1" kern="100" dirty="0">
                <a:effectLst/>
                <a:latin typeface="Bodoni MT" panose="02070603080606020203" pitchFamily="18" charset="0"/>
                <a:ea typeface="Calibri" panose="020F0502020204030204" pitchFamily="34" charset="0"/>
                <a:cs typeface="Arial" panose="020B0604020202020204" pitchFamily="34" charset="0"/>
              </a:rPr>
              <a:t>El Decreto Ejecutivo 2393 del 17 de noviembre 1986, ha sido por muchos años el patrón a seguir como norma Técnico Legal, </a:t>
            </a:r>
            <a:r>
              <a:rPr lang="es-MX" sz="3000" b="1" kern="100" dirty="0">
                <a:effectLst/>
                <a:latin typeface="Bodoni MT" panose="02070603080606020203" pitchFamily="18" charset="0"/>
                <a:ea typeface="Calibri" panose="020F0502020204030204" pitchFamily="34" charset="0"/>
                <a:cs typeface="Arial" panose="020B0604020202020204" pitchFamily="34" charset="0"/>
              </a:rPr>
              <a:t>el 2 de mayo 2024 bajo la presidencia del Sr. Daniel Noboa </a:t>
            </a:r>
            <a:r>
              <a:rPr lang="es-MX" sz="3000" b="1" kern="100" dirty="0" err="1">
                <a:effectLst/>
                <a:latin typeface="Bodoni MT" panose="02070603080606020203" pitchFamily="18" charset="0"/>
                <a:ea typeface="Calibri" panose="020F0502020204030204" pitchFamily="34" charset="0"/>
                <a:cs typeface="Arial" panose="020B0604020202020204" pitchFamily="34" charset="0"/>
              </a:rPr>
              <a:t>Azin</a:t>
            </a:r>
            <a:r>
              <a:rPr lang="es-MX" sz="3000" b="1" kern="100" dirty="0">
                <a:effectLst/>
                <a:latin typeface="Bodoni MT" panose="02070603080606020203" pitchFamily="18" charset="0"/>
                <a:ea typeface="Calibri" panose="020F0502020204030204" pitchFamily="34" charset="0"/>
                <a:cs typeface="Arial" panose="020B0604020202020204" pitchFamily="34" charset="0"/>
              </a:rPr>
              <a:t>, promulga el DECRETO EJECUTIVO 255</a:t>
            </a:r>
            <a:r>
              <a:rPr lang="es-MX" sz="2800" b="1" kern="100" dirty="0">
                <a:effectLst/>
                <a:latin typeface="Bodoni MT" panose="02070603080606020203" pitchFamily="18" charset="0"/>
                <a:ea typeface="Calibri" panose="020F0502020204030204" pitchFamily="34" charset="0"/>
                <a:cs typeface="Arial" panose="020B0604020202020204" pitchFamily="34" charset="0"/>
              </a:rPr>
              <a:t>, que rige las nuevas directrices en esta temática, y esperando hasta el 9 de octubre 2024 se ponga en vigencia las normativa secundaria que complemente y derogue a la ya existente o a su vez la fortalezca, queda derogado </a:t>
            </a:r>
            <a:r>
              <a:rPr lang="es-MX" sz="2800" b="1" u="sng" kern="100" dirty="0">
                <a:effectLst/>
                <a:latin typeface="Bodoni MT" panose="02070603080606020203" pitchFamily="18" charset="0"/>
                <a:ea typeface="Calibri" panose="020F0502020204030204" pitchFamily="34" charset="0"/>
                <a:cs typeface="Arial" panose="020B0604020202020204" pitchFamily="34" charset="0"/>
              </a:rPr>
              <a:t>del  DECRETO EJECUTIVO 2393 son los siguientes artículos: del 21 al 184 a excepción 64,65 y 67. </a:t>
            </a:r>
            <a:endParaRPr lang="es-EC" sz="2800" b="1" kern="100" dirty="0">
              <a:effectLst/>
              <a:latin typeface="Bodoni MT" panose="02070603080606020203" pitchFamily="18" charset="0"/>
              <a:ea typeface="Calibri" panose="020F0502020204030204" pitchFamily="34" charset="0"/>
              <a:cs typeface="Arial" panose="020B0604020202020204" pitchFamily="34" charset="0"/>
            </a:endParaRPr>
          </a:p>
          <a:p>
            <a:endParaRPr lang="es-EC" dirty="0"/>
          </a:p>
        </p:txBody>
      </p:sp>
      <p:pic>
        <p:nvPicPr>
          <p:cNvPr id="63" name="Imagen 62">
            <a:extLst>
              <a:ext uri="{FF2B5EF4-FFF2-40B4-BE49-F238E27FC236}">
                <a16:creationId xmlns:a16="http://schemas.microsoft.com/office/drawing/2014/main" id="{B9CD9706-0817-E0BA-8E59-5B608356BF0F}"/>
              </a:ext>
            </a:extLst>
          </p:cNvPr>
          <p:cNvPicPr>
            <a:picLocks noChangeAspect="1"/>
          </p:cNvPicPr>
          <p:nvPr/>
        </p:nvPicPr>
        <p:blipFill>
          <a:blip r:embed="rId3"/>
          <a:stretch>
            <a:fillRect/>
          </a:stretch>
        </p:blipFill>
        <p:spPr>
          <a:xfrm>
            <a:off x="7693265" y="73185"/>
            <a:ext cx="2794035" cy="1896121"/>
          </a:xfrm>
          <a:prstGeom prst="rect">
            <a:avLst/>
          </a:prstGeom>
        </p:spPr>
      </p:pic>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4"/>
          <a:stretch>
            <a:fillRect/>
          </a:stretch>
        </p:blipFill>
        <p:spPr>
          <a:xfrm>
            <a:off x="2307181" y="54342"/>
            <a:ext cx="2940858" cy="1914963"/>
          </a:xfrm>
          <a:prstGeom prst="rect">
            <a:avLst/>
          </a:prstGeom>
        </p:spPr>
      </p:pic>
      <p:pic>
        <p:nvPicPr>
          <p:cNvPr id="65" name="Picture 4" descr="Hombre invisible de traje">
            <a:extLst>
              <a:ext uri="{FF2B5EF4-FFF2-40B4-BE49-F238E27FC236}">
                <a16:creationId xmlns:a16="http://schemas.microsoft.com/office/drawing/2014/main" id="{B550E848-2B3F-253B-63E2-F5CF447F2BF5}"/>
              </a:ext>
            </a:extLst>
          </p:cNvPr>
          <p:cNvPicPr>
            <a:picLocks noChangeAspect="1"/>
          </p:cNvPicPr>
          <p:nvPr/>
        </p:nvPicPr>
        <p:blipFill rotWithShape="1">
          <a:blip r:embed="rId5"/>
          <a:srcRect l="36021" r="37499" b="-2"/>
          <a:stretch/>
        </p:blipFill>
        <p:spPr>
          <a:xfrm>
            <a:off x="5248041" y="1"/>
            <a:ext cx="2445224" cy="1950464"/>
          </a:xfrm>
          <a:prstGeom prst="rect">
            <a:avLst/>
          </a:prstGeom>
        </p:spPr>
      </p:pic>
    </p:spTree>
    <p:extLst>
      <p:ext uri="{BB962C8B-B14F-4D97-AF65-F5344CB8AC3E}">
        <p14:creationId xmlns:p14="http://schemas.microsoft.com/office/powerpoint/2010/main" val="20349532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2105247" y="54343"/>
            <a:ext cx="8718697" cy="1858437"/>
          </a:xfrm>
        </p:spPr>
        <p:txBody>
          <a:bodyPr>
            <a:normAutofit/>
          </a:bodyPr>
          <a:lstStyle/>
          <a:p>
            <a:br>
              <a:rPr lang="es-419" dirty="0"/>
            </a:br>
            <a:endParaRPr lang="es-EC"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88149"/>
            <a:ext cx="11121839" cy="4604037"/>
          </a:xfrm>
        </p:spPr>
        <p:txBody>
          <a:bodyPr>
            <a:normAutofit fontScale="70000" lnSpcReduction="20000"/>
          </a:bodyPr>
          <a:lstStyle/>
          <a:p>
            <a:pPr algn="just">
              <a:spcAft>
                <a:spcPts val="800"/>
              </a:spcAft>
            </a:pPr>
            <a:endParaRPr lang="es-MX" sz="2000" b="1" kern="100" dirty="0">
              <a:effectLst/>
              <a:latin typeface="Bodoni MT" panose="02070603080606020203" pitchFamily="18" charset="0"/>
              <a:ea typeface="Calibri" panose="020F0502020204030204" pitchFamily="34" charset="0"/>
              <a:cs typeface="Arial" panose="020B0604020202020204" pitchFamily="34" charset="0"/>
            </a:endParaRPr>
          </a:p>
          <a:p>
            <a:pPr algn="just">
              <a:spcAft>
                <a:spcPts val="800"/>
              </a:spcAft>
            </a:pPr>
            <a:r>
              <a:rPr lang="es-MX" sz="3400" b="1" dirty="0">
                <a:latin typeface="Bodoni MT" panose="02070603080606020203" pitchFamily="18" charset="0"/>
                <a:cs typeface="Times New Roman" panose="02020603050405020304" pitchFamily="18" charset="0"/>
              </a:rPr>
              <a:t>El DECRETO EJECUTIVO 255, dispondrá con varios cambios que se indica de manera muy general.</a:t>
            </a:r>
          </a:p>
          <a:p>
            <a:pPr marL="342900" indent="-342900" algn="just">
              <a:buAutoNum type="arabicPeriod"/>
            </a:pPr>
            <a:r>
              <a:rPr lang="es-MX" sz="3400" b="1" dirty="0">
                <a:latin typeface="Bodoni MT" panose="02070603080606020203" pitchFamily="18" charset="0"/>
                <a:cs typeface="Times New Roman" panose="02020603050405020304" pitchFamily="18" charset="0"/>
              </a:rPr>
              <a:t>Este reglamento acoge a las Fuerzas Armadas a los Servidores Policiales, los Trabajadores remunerados del Hogar, Autónomos y SIN Relación de Dependencia.</a:t>
            </a:r>
          </a:p>
          <a:p>
            <a:pPr marL="342900" indent="-342900" algn="just">
              <a:buAutoNum type="arabicPeriod"/>
            </a:pPr>
            <a:r>
              <a:rPr lang="es-MX" sz="3400" b="1" dirty="0">
                <a:latin typeface="Bodoni MT" panose="02070603080606020203" pitchFamily="18" charset="0"/>
                <a:cs typeface="Times New Roman" panose="02020603050405020304" pitchFamily="18" charset="0"/>
              </a:rPr>
              <a:t>El ente Rector Ministerio de Trabajo, La Autoridad Sanitaria Nacional Ministerio de Salud Pública realizaran el Programa Nacional de Seguridad y Salud en el Trabajo.</a:t>
            </a:r>
          </a:p>
          <a:p>
            <a:pPr marL="342900" indent="-342900" algn="just">
              <a:buAutoNum type="arabicPeriod"/>
            </a:pPr>
            <a:r>
              <a:rPr lang="es-MX" sz="3400" b="1" dirty="0">
                <a:solidFill>
                  <a:srgbClr val="FF0000"/>
                </a:solidFill>
                <a:latin typeface="Bodoni MT" panose="02070603080606020203" pitchFamily="18" charset="0"/>
                <a:cs typeface="Times New Roman" panose="02020603050405020304" pitchFamily="18" charset="0"/>
              </a:rPr>
              <a:t>Consejo </a:t>
            </a:r>
            <a:r>
              <a:rPr lang="es-MX" sz="3400" b="1" dirty="0">
                <a:latin typeface="Bodoni MT" panose="02070603080606020203" pitchFamily="18" charset="0"/>
                <a:cs typeface="Times New Roman" panose="02020603050405020304" pitchFamily="18" charset="0"/>
              </a:rPr>
              <a:t>de </a:t>
            </a:r>
            <a:r>
              <a:rPr lang="es-MX" sz="3400" b="1" dirty="0">
                <a:solidFill>
                  <a:srgbClr val="FF0000"/>
                </a:solidFill>
                <a:latin typeface="Bodoni MT" panose="02070603080606020203" pitchFamily="18" charset="0"/>
                <a:cs typeface="Times New Roman" panose="02020603050405020304" pitchFamily="18" charset="0"/>
              </a:rPr>
              <a:t>Seguridad</a:t>
            </a:r>
            <a:r>
              <a:rPr lang="es-MX" sz="3400" b="1" dirty="0">
                <a:latin typeface="Bodoni MT" panose="02070603080606020203" pitchFamily="18" charset="0"/>
                <a:cs typeface="Times New Roman" panose="02020603050405020304" pitchFamily="18" charset="0"/>
              </a:rPr>
              <a:t> y </a:t>
            </a:r>
            <a:r>
              <a:rPr lang="es-MX" sz="3400" b="1" dirty="0">
                <a:solidFill>
                  <a:srgbClr val="FF0000"/>
                </a:solidFill>
                <a:latin typeface="Bodoni MT" panose="02070603080606020203" pitchFamily="18" charset="0"/>
                <a:cs typeface="Times New Roman" panose="02020603050405020304" pitchFamily="18" charset="0"/>
              </a:rPr>
              <a:t>Salud </a:t>
            </a:r>
            <a:r>
              <a:rPr lang="es-MX" sz="3400" b="1" dirty="0">
                <a:latin typeface="Bodoni MT" panose="02070603080606020203" pitchFamily="18" charset="0"/>
                <a:cs typeface="Times New Roman" panose="02020603050405020304" pitchFamily="18" charset="0"/>
              </a:rPr>
              <a:t>en el Trabajo. (Tripartito) </a:t>
            </a:r>
          </a:p>
          <a:p>
            <a:pPr marL="0" indent="0" algn="just">
              <a:buNone/>
            </a:pPr>
            <a:r>
              <a:rPr lang="es-MX" sz="3400" b="1" dirty="0">
                <a:latin typeface="Bodoni MT" panose="02070603080606020203" pitchFamily="18" charset="0"/>
                <a:cs typeface="Times New Roman" panose="02020603050405020304" pitchFamily="18" charset="0"/>
              </a:rPr>
              <a:t>1. Ente Rector del Trabajo MDT, </a:t>
            </a:r>
          </a:p>
          <a:p>
            <a:pPr marL="0" indent="0" algn="just">
              <a:buNone/>
            </a:pPr>
            <a:r>
              <a:rPr lang="es-MX" sz="3400" b="1" dirty="0">
                <a:latin typeface="Bodoni MT" panose="02070603080606020203" pitchFamily="18" charset="0"/>
                <a:cs typeface="Times New Roman" panose="02020603050405020304" pitchFamily="18" charset="0"/>
              </a:rPr>
              <a:t>2. Empleadores, </a:t>
            </a:r>
          </a:p>
          <a:p>
            <a:pPr marL="0" indent="0" algn="just">
              <a:buNone/>
            </a:pPr>
            <a:r>
              <a:rPr lang="es-MX" sz="3400" b="1" dirty="0">
                <a:latin typeface="Bodoni MT" panose="02070603080606020203" pitchFamily="18" charset="0"/>
                <a:cs typeface="Times New Roman" panose="02020603050405020304" pitchFamily="18" charset="0"/>
              </a:rPr>
              <a:t>3. Trabajadores</a:t>
            </a:r>
          </a:p>
          <a:p>
            <a:pPr algn="just">
              <a:spcAft>
                <a:spcPts val="800"/>
              </a:spcAft>
            </a:pPr>
            <a:endParaRPr lang="es-EC" dirty="0"/>
          </a:p>
        </p:txBody>
      </p:sp>
      <p:pic>
        <p:nvPicPr>
          <p:cNvPr id="63" name="Imagen 62">
            <a:extLst>
              <a:ext uri="{FF2B5EF4-FFF2-40B4-BE49-F238E27FC236}">
                <a16:creationId xmlns:a16="http://schemas.microsoft.com/office/drawing/2014/main" id="{B9CD9706-0817-E0BA-8E59-5B608356BF0F}"/>
              </a:ext>
            </a:extLst>
          </p:cNvPr>
          <p:cNvPicPr>
            <a:picLocks noChangeAspect="1"/>
          </p:cNvPicPr>
          <p:nvPr/>
        </p:nvPicPr>
        <p:blipFill>
          <a:blip r:embed="rId3"/>
          <a:stretch>
            <a:fillRect/>
          </a:stretch>
        </p:blipFill>
        <p:spPr>
          <a:xfrm>
            <a:off x="7693265" y="73447"/>
            <a:ext cx="2794035" cy="1839333"/>
          </a:xfrm>
          <a:prstGeom prst="rect">
            <a:avLst/>
          </a:prstGeom>
        </p:spPr>
      </p:pic>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4"/>
          <a:stretch>
            <a:fillRect/>
          </a:stretch>
        </p:blipFill>
        <p:spPr>
          <a:xfrm>
            <a:off x="2530548" y="54343"/>
            <a:ext cx="2527671" cy="1896120"/>
          </a:xfrm>
          <a:prstGeom prst="rect">
            <a:avLst/>
          </a:prstGeom>
        </p:spPr>
      </p:pic>
      <p:pic>
        <p:nvPicPr>
          <p:cNvPr id="65" name="Picture 4" descr="Hombre invisible de traje">
            <a:extLst>
              <a:ext uri="{FF2B5EF4-FFF2-40B4-BE49-F238E27FC236}">
                <a16:creationId xmlns:a16="http://schemas.microsoft.com/office/drawing/2014/main" id="{B550E848-2B3F-253B-63E2-F5CF447F2BF5}"/>
              </a:ext>
            </a:extLst>
          </p:cNvPr>
          <p:cNvPicPr>
            <a:picLocks noChangeAspect="1"/>
          </p:cNvPicPr>
          <p:nvPr/>
        </p:nvPicPr>
        <p:blipFill rotWithShape="1">
          <a:blip r:embed="rId5"/>
          <a:srcRect l="36021" r="37499" b="-2"/>
          <a:stretch/>
        </p:blipFill>
        <p:spPr>
          <a:xfrm>
            <a:off x="5153130" y="92027"/>
            <a:ext cx="2445224" cy="1858437"/>
          </a:xfrm>
          <a:prstGeom prst="rect">
            <a:avLst/>
          </a:prstGeom>
        </p:spPr>
      </p:pic>
    </p:spTree>
    <p:extLst>
      <p:ext uri="{BB962C8B-B14F-4D97-AF65-F5344CB8AC3E}">
        <p14:creationId xmlns:p14="http://schemas.microsoft.com/office/powerpoint/2010/main" val="3074675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1626781" y="54343"/>
            <a:ext cx="8537945" cy="1858437"/>
          </a:xfrm>
        </p:spPr>
        <p:txBody>
          <a:bodyPr>
            <a:normAutofit/>
          </a:bodyPr>
          <a:lstStyle/>
          <a:p>
            <a:br>
              <a:rPr lang="es-419" dirty="0"/>
            </a:br>
            <a:endParaRPr lang="es-EC"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fontScale="92500"/>
          </a:bodyPr>
          <a:lstStyle/>
          <a:p>
            <a:pPr marL="0" indent="0" algn="just">
              <a:lnSpc>
                <a:spcPct val="100000"/>
              </a:lnSpc>
              <a:buNone/>
            </a:pPr>
            <a:r>
              <a:rPr lang="es-MX" sz="2600" b="1" dirty="0">
                <a:latin typeface="Bodoni MT" panose="02070603080606020203" pitchFamily="18" charset="0"/>
                <a:cs typeface="Times New Roman" panose="02020603050405020304" pitchFamily="18" charset="0"/>
              </a:rPr>
              <a:t>4</a:t>
            </a:r>
            <a:r>
              <a:rPr lang="es-MX" dirty="0">
                <a:latin typeface="Times New Roman" panose="02020603050405020304" pitchFamily="18" charset="0"/>
                <a:cs typeface="Times New Roman" panose="02020603050405020304" pitchFamily="18" charset="0"/>
              </a:rPr>
              <a:t>. </a:t>
            </a:r>
            <a:r>
              <a:rPr lang="es-MX" sz="2800" b="1" dirty="0">
                <a:latin typeface="Bodoni MT" panose="02070603080606020203" pitchFamily="18" charset="0"/>
                <a:cs typeface="Times New Roman" panose="02020603050405020304" pitchFamily="18" charset="0"/>
              </a:rPr>
              <a:t>Trabajadores no Afiliados. </a:t>
            </a:r>
            <a:r>
              <a:rPr lang="es-MX" sz="2800" b="1" u="sng" dirty="0">
                <a:latin typeface="Bodoni MT" panose="02070603080606020203" pitchFamily="18" charset="0"/>
                <a:cs typeface="Times New Roman" panose="02020603050405020304" pitchFamily="18" charset="0"/>
              </a:rPr>
              <a:t>Contar con la defensoría Pública.</a:t>
            </a:r>
          </a:p>
          <a:p>
            <a:pPr marL="0" indent="0" algn="just">
              <a:lnSpc>
                <a:spcPct val="100000"/>
              </a:lnSpc>
              <a:buNone/>
            </a:pPr>
            <a:r>
              <a:rPr lang="es-MX" sz="2800" b="1" dirty="0">
                <a:latin typeface="Bodoni MT" panose="02070603080606020203" pitchFamily="18" charset="0"/>
                <a:cs typeface="Times New Roman" panose="02020603050405020304" pitchFamily="18" charset="0"/>
              </a:rPr>
              <a:t>5. Monitores y Técnicos de Seguridad según su actividad económica y número de trabajadores</a:t>
            </a:r>
          </a:p>
          <a:p>
            <a:pPr marL="0" indent="0" algn="just">
              <a:lnSpc>
                <a:spcPct val="100000"/>
              </a:lnSpc>
              <a:buNone/>
            </a:pPr>
            <a:r>
              <a:rPr lang="es-MX" sz="2800" b="1" dirty="0">
                <a:latin typeface="Bodoni MT" panose="02070603080606020203" pitchFamily="18" charset="0"/>
                <a:cs typeface="Times New Roman" panose="02020603050405020304" pitchFamily="18" charset="0"/>
              </a:rPr>
              <a:t>6. El profesional medico por la actividad económica y número de trabajadores.</a:t>
            </a:r>
          </a:p>
          <a:p>
            <a:pPr marL="0" indent="0" algn="just">
              <a:lnSpc>
                <a:spcPct val="100000"/>
              </a:lnSpc>
              <a:buNone/>
            </a:pPr>
            <a:r>
              <a:rPr lang="es-MX" sz="2800" b="1" dirty="0">
                <a:latin typeface="Bodoni MT" panose="02070603080606020203" pitchFamily="18" charset="0"/>
                <a:cs typeface="Times New Roman" panose="02020603050405020304" pitchFamily="18" charset="0"/>
              </a:rPr>
              <a:t>7. Prestación de servicios externos profesionales.</a:t>
            </a:r>
          </a:p>
          <a:p>
            <a:pPr marL="0" indent="0" algn="just">
              <a:lnSpc>
                <a:spcPct val="100000"/>
              </a:lnSpc>
              <a:buNone/>
            </a:pPr>
            <a:r>
              <a:rPr lang="es-MX" sz="2800" b="1" dirty="0">
                <a:latin typeface="Bodoni MT" panose="02070603080606020203" pitchFamily="18" charset="0"/>
                <a:cs typeface="Times New Roman" panose="02020603050405020304" pitchFamily="18" charset="0"/>
              </a:rPr>
              <a:t>8. Tipos de Factores de Riesgos, el mecánico se incluye en los Riesgos de seguridad igual que el eléctrico y Riesgos Industriales o mayores y locativos.</a:t>
            </a:r>
          </a:p>
          <a:p>
            <a:pPr marL="0" indent="0" algn="just">
              <a:lnSpc>
                <a:spcPct val="100000"/>
              </a:lnSpc>
              <a:buNone/>
            </a:pPr>
            <a:r>
              <a:rPr lang="es-MX" sz="2800" b="1" dirty="0">
                <a:latin typeface="Bodoni MT" panose="02070603080606020203" pitchFamily="18" charset="0"/>
                <a:cs typeface="Times New Roman" panose="02020603050405020304" pitchFamily="18" charset="0"/>
              </a:rPr>
              <a:t>9. </a:t>
            </a:r>
            <a:r>
              <a:rPr lang="es-MX" sz="3500" b="1" dirty="0">
                <a:latin typeface="Bodoni MT" panose="02070603080606020203" pitchFamily="18" charset="0"/>
                <a:cs typeface="Times New Roman" panose="02020603050405020304" pitchFamily="18" charset="0"/>
              </a:rPr>
              <a:t>Servicio integral de salud en el trabajo </a:t>
            </a:r>
            <a:r>
              <a:rPr lang="es-MX" sz="2800" b="1" dirty="0">
                <a:latin typeface="Bodoni MT" panose="02070603080606020203" pitchFamily="18" charset="0"/>
                <a:cs typeface="Times New Roman" panose="02020603050405020304" pitchFamily="18" charset="0"/>
              </a:rPr>
              <a:t>“</a:t>
            </a:r>
            <a:r>
              <a:rPr lang="es-MX" sz="2800" b="1" dirty="0">
                <a:solidFill>
                  <a:srgbClr val="FF0000"/>
                </a:solidFill>
                <a:latin typeface="Bodoni MT" panose="02070603080606020203" pitchFamily="18" charset="0"/>
                <a:cs typeface="Times New Roman" panose="02020603050405020304" pitchFamily="18" charset="0"/>
              </a:rPr>
              <a:t>SISAT”   MDT, MSP, IESS    (SGRT)</a:t>
            </a:r>
          </a:p>
          <a:p>
            <a:pPr algn="just">
              <a:lnSpc>
                <a:spcPct val="100000"/>
              </a:lnSpc>
              <a:spcAft>
                <a:spcPts val="800"/>
              </a:spcAft>
            </a:pPr>
            <a:endParaRPr lang="es-MX" sz="2800" b="1" kern="100" dirty="0">
              <a:effectLst/>
              <a:latin typeface="Bodoni MT" panose="02070603080606020203" pitchFamily="18" charset="0"/>
              <a:ea typeface="Calibri" panose="020F0502020204030204" pitchFamily="34" charset="0"/>
              <a:cs typeface="Arial" panose="020B0604020202020204" pitchFamily="34" charset="0"/>
            </a:endParaRPr>
          </a:p>
          <a:p>
            <a:pPr algn="just">
              <a:spcAft>
                <a:spcPts val="800"/>
              </a:spcAft>
            </a:pPr>
            <a:endParaRPr lang="es-EC" dirty="0"/>
          </a:p>
        </p:txBody>
      </p:sp>
      <p:pic>
        <p:nvPicPr>
          <p:cNvPr id="63" name="Imagen 62">
            <a:extLst>
              <a:ext uri="{FF2B5EF4-FFF2-40B4-BE49-F238E27FC236}">
                <a16:creationId xmlns:a16="http://schemas.microsoft.com/office/drawing/2014/main" id="{B9CD9706-0817-E0BA-8E59-5B608356BF0F}"/>
              </a:ext>
            </a:extLst>
          </p:cNvPr>
          <p:cNvPicPr>
            <a:picLocks noChangeAspect="1"/>
          </p:cNvPicPr>
          <p:nvPr/>
        </p:nvPicPr>
        <p:blipFill>
          <a:blip r:embed="rId3"/>
          <a:stretch>
            <a:fillRect/>
          </a:stretch>
        </p:blipFill>
        <p:spPr>
          <a:xfrm>
            <a:off x="7318612" y="63894"/>
            <a:ext cx="2367648" cy="1996216"/>
          </a:xfrm>
          <a:prstGeom prst="rect">
            <a:avLst/>
          </a:prstGeom>
        </p:spPr>
      </p:pic>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4"/>
          <a:stretch>
            <a:fillRect/>
          </a:stretch>
        </p:blipFill>
        <p:spPr>
          <a:xfrm>
            <a:off x="2428164" y="82998"/>
            <a:ext cx="2445224" cy="1829782"/>
          </a:xfrm>
          <a:prstGeom prst="rect">
            <a:avLst/>
          </a:prstGeom>
        </p:spPr>
      </p:pic>
      <p:pic>
        <p:nvPicPr>
          <p:cNvPr id="65" name="Picture 4" descr="Hombre invisible de traje">
            <a:extLst>
              <a:ext uri="{FF2B5EF4-FFF2-40B4-BE49-F238E27FC236}">
                <a16:creationId xmlns:a16="http://schemas.microsoft.com/office/drawing/2014/main" id="{B550E848-2B3F-253B-63E2-F5CF447F2BF5}"/>
              </a:ext>
            </a:extLst>
          </p:cNvPr>
          <p:cNvPicPr>
            <a:picLocks noChangeAspect="1"/>
          </p:cNvPicPr>
          <p:nvPr/>
        </p:nvPicPr>
        <p:blipFill rotWithShape="1">
          <a:blip r:embed="rId5"/>
          <a:srcRect l="36021" r="37499" b="-2"/>
          <a:stretch/>
        </p:blipFill>
        <p:spPr>
          <a:xfrm>
            <a:off x="4873388" y="82998"/>
            <a:ext cx="2445224" cy="1839333"/>
          </a:xfrm>
          <a:prstGeom prst="rect">
            <a:avLst/>
          </a:prstGeom>
        </p:spPr>
      </p:pic>
    </p:spTree>
    <p:extLst>
      <p:ext uri="{BB962C8B-B14F-4D97-AF65-F5344CB8AC3E}">
        <p14:creationId xmlns:p14="http://schemas.microsoft.com/office/powerpoint/2010/main" val="393300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1626781" y="54343"/>
            <a:ext cx="8537945" cy="1858437"/>
          </a:xfrm>
        </p:spPr>
        <p:txBody>
          <a:bodyPr>
            <a:normAutofit/>
          </a:bodyPr>
          <a:lstStyle/>
          <a:p>
            <a:br>
              <a:rPr lang="es-419" dirty="0"/>
            </a:br>
            <a:endParaRPr lang="es-EC"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fontScale="85000" lnSpcReduction="10000"/>
          </a:bodyPr>
          <a:lstStyle/>
          <a:p>
            <a:pPr marL="0" indent="0" algn="just">
              <a:lnSpc>
                <a:spcPct val="100000"/>
              </a:lnSpc>
              <a:buNone/>
            </a:pPr>
            <a:r>
              <a:rPr lang="es-MX" sz="3200" dirty="0">
                <a:latin typeface="Bodoni MT" panose="02070603080606020203" pitchFamily="18" charset="0"/>
                <a:ea typeface="Tahoma" panose="020B0604030504040204" pitchFamily="34" charset="0"/>
                <a:cs typeface="Tahoma" panose="020B0604030504040204" pitchFamily="34" charset="0"/>
              </a:rPr>
              <a:t>- </a:t>
            </a:r>
            <a:r>
              <a:rPr lang="es-MX" sz="2800" b="1" dirty="0">
                <a:solidFill>
                  <a:srgbClr val="FF0000"/>
                </a:solidFill>
                <a:latin typeface="Bodoni MT" panose="02070603080606020203" pitchFamily="18" charset="0"/>
                <a:ea typeface="Tahoma" panose="020B0604030504040204" pitchFamily="34" charset="0"/>
                <a:cs typeface="Tahoma" panose="020B0604030504040204" pitchFamily="34" charset="0"/>
              </a:rPr>
              <a:t>OBJETIVOS:</a:t>
            </a:r>
          </a:p>
          <a:p>
            <a:pPr marL="342900" indent="-342900" algn="just">
              <a:lnSpc>
                <a:spcPct val="100000"/>
              </a:lnSpc>
              <a:buAutoNum type="arabicPeriod"/>
            </a:pPr>
            <a:r>
              <a:rPr lang="es-MX" sz="2800" b="1" dirty="0">
                <a:latin typeface="Bodoni MT" panose="02070603080606020203" pitchFamily="18" charset="0"/>
              </a:rPr>
              <a:t>Brindar una Normativa Técnico Legal que impulse la prevención en SEGURIDAD Y SALUD OCUPACIONAL EN EL TERRITORIO ECUATORIANO.</a:t>
            </a:r>
          </a:p>
          <a:p>
            <a:pPr marL="342900" indent="-342900" algn="just">
              <a:lnSpc>
                <a:spcPct val="100000"/>
              </a:lnSpc>
              <a:buAutoNum type="arabicPeriod"/>
            </a:pPr>
            <a:r>
              <a:rPr lang="es-MX" sz="2800" b="1" dirty="0">
                <a:latin typeface="Bodoni MT" panose="02070603080606020203" pitchFamily="18" charset="0"/>
              </a:rPr>
              <a:t>Desarrollar requisitos Técnicos Legales MACROS, que se complementaran con Normativa Secundaria para el desarrollo de un SISTEMA DE GESTION EN SEGURIDAD Y SALUD OCUPACIONAL.</a:t>
            </a:r>
          </a:p>
          <a:p>
            <a:pPr marL="0" indent="0">
              <a:buNone/>
            </a:pPr>
            <a:r>
              <a:rPr lang="es-MX" sz="2800" b="1" dirty="0">
                <a:latin typeface="Bodoni MT" panose="02070603080606020203" pitchFamily="18" charset="0"/>
                <a:ea typeface="Tahoma" panose="020B0604030504040204" pitchFamily="34" charset="0"/>
                <a:cs typeface="Times New Roman" panose="02020603050405020304" pitchFamily="18" charset="0"/>
              </a:rPr>
              <a:t>-</a:t>
            </a:r>
            <a:r>
              <a:rPr lang="es-MX" sz="2800" b="1" dirty="0">
                <a:solidFill>
                  <a:srgbClr val="FF0000"/>
                </a:solidFill>
                <a:latin typeface="Bodoni MT" panose="02070603080606020203" pitchFamily="18" charset="0"/>
                <a:ea typeface="Tahoma" panose="020B0604030504040204" pitchFamily="34" charset="0"/>
                <a:cs typeface="Times New Roman" panose="02020603050405020304" pitchFamily="18" charset="0"/>
              </a:rPr>
              <a:t>ALCANCE:</a:t>
            </a:r>
          </a:p>
          <a:p>
            <a:r>
              <a:rPr lang="es-MX" sz="2800" b="1" dirty="0">
                <a:latin typeface="Bodoni MT" panose="02070603080606020203" pitchFamily="18" charset="0"/>
                <a:ea typeface="Tahoma" panose="020B0604030504040204" pitchFamily="34" charset="0"/>
                <a:cs typeface="Times New Roman" panose="02020603050405020304" pitchFamily="18" charset="0"/>
              </a:rPr>
              <a:t>Aplica a todas las empresas sean estas de Personería Jurídica o Persona Natural</a:t>
            </a:r>
          </a:p>
          <a:p>
            <a:pPr marL="0" indent="0">
              <a:buNone/>
            </a:pPr>
            <a:r>
              <a:rPr lang="es-MX" sz="2800" b="1" dirty="0">
                <a:latin typeface="Bodoni MT" panose="02070603080606020203" pitchFamily="18" charset="0"/>
                <a:cs typeface="Times New Roman" panose="02020603050405020304" pitchFamily="18" charset="0"/>
              </a:rPr>
              <a:t>- </a:t>
            </a:r>
            <a:r>
              <a:rPr lang="es-MX" sz="2800" b="1" dirty="0">
                <a:solidFill>
                  <a:srgbClr val="FF0000"/>
                </a:solidFill>
                <a:latin typeface="Bodoni MT" panose="02070603080606020203" pitchFamily="18" charset="0"/>
                <a:cs typeface="Times New Roman" panose="02020603050405020304" pitchFamily="18" charset="0"/>
              </a:rPr>
              <a:t>METODOLOGIA</a:t>
            </a:r>
          </a:p>
          <a:p>
            <a:pPr marL="342900" indent="-342900" algn="just">
              <a:buAutoNum type="arabicPeriod"/>
            </a:pPr>
            <a:r>
              <a:rPr lang="es-MX" sz="2800" b="1" dirty="0">
                <a:latin typeface="Bodoni MT" panose="02070603080606020203" pitchFamily="18" charset="0"/>
                <a:cs typeface="Times New Roman" panose="02020603050405020304" pitchFamily="18" charset="0"/>
              </a:rPr>
              <a:t>Desarrollo de Habilidades y Destrezas.</a:t>
            </a:r>
          </a:p>
          <a:p>
            <a:pPr marL="342900" indent="-342900" algn="just">
              <a:buAutoNum type="arabicPeriod"/>
            </a:pPr>
            <a:r>
              <a:rPr lang="es-MX" sz="2800" b="1" dirty="0">
                <a:latin typeface="Bodoni MT" panose="02070603080606020203" pitchFamily="18" charset="0"/>
                <a:cs typeface="Times New Roman" panose="02020603050405020304" pitchFamily="18" charset="0"/>
              </a:rPr>
              <a:t>Estilo de Liderazgo Transformacional por parte del entrenador.</a:t>
            </a:r>
          </a:p>
          <a:p>
            <a:endParaRPr lang="es-MX" sz="2800" dirty="0">
              <a:latin typeface="Bodoni MT" panose="02070603080606020203" pitchFamily="18" charset="0"/>
              <a:ea typeface="Tahoma" panose="020B0604030504040204" pitchFamily="34" charset="0"/>
              <a:cs typeface="Times New Roman" panose="02020603050405020304" pitchFamily="18" charset="0"/>
            </a:endParaRPr>
          </a:p>
          <a:p>
            <a:pPr marL="342900" indent="-342900" algn="just">
              <a:lnSpc>
                <a:spcPct val="100000"/>
              </a:lnSpc>
              <a:buAutoNum type="arabicPeriod"/>
            </a:pPr>
            <a:endParaRPr lang="es-MX" sz="2800" dirty="0">
              <a:latin typeface="Bodoni MT" panose="02070603080606020203" pitchFamily="18" charset="0"/>
            </a:endParaRPr>
          </a:p>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algn="just">
              <a:lnSpc>
                <a:spcPct val="100000"/>
              </a:lnSpc>
              <a:spcAft>
                <a:spcPts val="800"/>
              </a:spcAft>
            </a:pPr>
            <a:endParaRPr lang="es-MX" sz="2800" b="1" kern="100" dirty="0">
              <a:effectLst/>
              <a:latin typeface="Bodoni MT" panose="02070603080606020203" pitchFamily="18" charset="0"/>
              <a:ea typeface="Calibri" panose="020F0502020204030204" pitchFamily="34" charset="0"/>
              <a:cs typeface="Arial" panose="020B0604020202020204" pitchFamily="34" charset="0"/>
            </a:endParaRPr>
          </a:p>
          <a:p>
            <a:pPr algn="just">
              <a:spcAft>
                <a:spcPts val="800"/>
              </a:spcAft>
            </a:pPr>
            <a:endParaRPr lang="es-EC" dirty="0"/>
          </a:p>
        </p:txBody>
      </p:sp>
      <p:pic>
        <p:nvPicPr>
          <p:cNvPr id="63" name="Imagen 62">
            <a:extLst>
              <a:ext uri="{FF2B5EF4-FFF2-40B4-BE49-F238E27FC236}">
                <a16:creationId xmlns:a16="http://schemas.microsoft.com/office/drawing/2014/main" id="{B9CD9706-0817-E0BA-8E59-5B608356BF0F}"/>
              </a:ext>
            </a:extLst>
          </p:cNvPr>
          <p:cNvPicPr>
            <a:picLocks noChangeAspect="1"/>
          </p:cNvPicPr>
          <p:nvPr/>
        </p:nvPicPr>
        <p:blipFill>
          <a:blip r:embed="rId3"/>
          <a:stretch>
            <a:fillRect/>
          </a:stretch>
        </p:blipFill>
        <p:spPr>
          <a:xfrm>
            <a:off x="7318612" y="82996"/>
            <a:ext cx="2367648" cy="1829783"/>
          </a:xfrm>
          <a:prstGeom prst="rect">
            <a:avLst/>
          </a:prstGeom>
        </p:spPr>
      </p:pic>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4"/>
          <a:stretch>
            <a:fillRect/>
          </a:stretch>
        </p:blipFill>
        <p:spPr>
          <a:xfrm>
            <a:off x="2428164" y="82998"/>
            <a:ext cx="2445224" cy="1829782"/>
          </a:xfrm>
          <a:prstGeom prst="rect">
            <a:avLst/>
          </a:prstGeom>
        </p:spPr>
      </p:pic>
      <p:pic>
        <p:nvPicPr>
          <p:cNvPr id="65" name="Picture 4" descr="Hombre invisible de traje">
            <a:extLst>
              <a:ext uri="{FF2B5EF4-FFF2-40B4-BE49-F238E27FC236}">
                <a16:creationId xmlns:a16="http://schemas.microsoft.com/office/drawing/2014/main" id="{B550E848-2B3F-253B-63E2-F5CF447F2BF5}"/>
              </a:ext>
            </a:extLst>
          </p:cNvPr>
          <p:cNvPicPr>
            <a:picLocks noChangeAspect="1"/>
          </p:cNvPicPr>
          <p:nvPr/>
        </p:nvPicPr>
        <p:blipFill rotWithShape="1">
          <a:blip r:embed="rId5"/>
          <a:srcRect l="36021" r="37499" b="-2"/>
          <a:stretch/>
        </p:blipFill>
        <p:spPr>
          <a:xfrm>
            <a:off x="4873388" y="82998"/>
            <a:ext cx="2445224" cy="1839333"/>
          </a:xfrm>
          <a:prstGeom prst="rect">
            <a:avLst/>
          </a:prstGeom>
        </p:spPr>
      </p:pic>
    </p:spTree>
    <p:extLst>
      <p:ext uri="{BB962C8B-B14F-4D97-AF65-F5344CB8AC3E}">
        <p14:creationId xmlns:p14="http://schemas.microsoft.com/office/powerpoint/2010/main" val="142100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1626781" y="54343"/>
            <a:ext cx="8537945" cy="1858437"/>
          </a:xfrm>
        </p:spPr>
        <p:txBody>
          <a:bodyPr>
            <a:normAutofit/>
          </a:bodyPr>
          <a:lstStyle/>
          <a:p>
            <a:br>
              <a:rPr lang="es-419" dirty="0"/>
            </a:br>
            <a:endParaRPr lang="es-EC"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a:bodyPr>
          <a:lstStyle/>
          <a:p>
            <a:pPr marL="0" indent="0" algn="just">
              <a:lnSpc>
                <a:spcPct val="100000"/>
              </a:lnSpc>
              <a:buNone/>
            </a:pPr>
            <a:r>
              <a:rPr lang="es-MX" sz="2400" b="1" dirty="0"/>
              <a:t>TERMINOS Y DEFINICIONES:</a:t>
            </a:r>
          </a:p>
          <a:p>
            <a:pPr marL="0" indent="0" algn="just">
              <a:lnSpc>
                <a:spcPct val="100000"/>
              </a:lnSpc>
              <a:buNone/>
            </a:pPr>
            <a:endParaRPr lang="es-MX" sz="2800" dirty="0">
              <a:latin typeface="Bodoni MT" panose="02070603080606020203" pitchFamily="18" charset="0"/>
              <a:ea typeface="Tahoma" panose="020B0604030504040204" pitchFamily="34" charset="0"/>
              <a:cs typeface="Times New Roman" panose="02020603050405020304" pitchFamily="18" charset="0"/>
            </a:endParaRPr>
          </a:p>
          <a:p>
            <a:pPr marL="0" indent="0" algn="just">
              <a:lnSpc>
                <a:spcPct val="100000"/>
              </a:lnSpc>
              <a:buNone/>
            </a:pPr>
            <a:endParaRPr lang="es-MX" sz="2800" dirty="0">
              <a:latin typeface="Bodoni MT" panose="02070603080606020203" pitchFamily="18" charset="0"/>
            </a:endParaRPr>
          </a:p>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algn="just">
              <a:lnSpc>
                <a:spcPct val="100000"/>
              </a:lnSpc>
              <a:spcAft>
                <a:spcPts val="800"/>
              </a:spcAft>
            </a:pPr>
            <a:endParaRPr lang="es-MX" sz="2800" b="1" kern="100" dirty="0">
              <a:effectLst/>
              <a:latin typeface="Bodoni MT" panose="02070603080606020203" pitchFamily="18" charset="0"/>
              <a:ea typeface="Calibri" panose="020F0502020204030204" pitchFamily="34" charset="0"/>
              <a:cs typeface="Arial" panose="020B0604020202020204" pitchFamily="34" charset="0"/>
            </a:endParaRPr>
          </a:p>
          <a:p>
            <a:pPr algn="just">
              <a:spcAft>
                <a:spcPts val="800"/>
              </a:spcAft>
            </a:pPr>
            <a:endParaRPr lang="es-EC" dirty="0"/>
          </a:p>
        </p:txBody>
      </p:sp>
      <p:pic>
        <p:nvPicPr>
          <p:cNvPr id="63" name="Imagen 62">
            <a:extLst>
              <a:ext uri="{FF2B5EF4-FFF2-40B4-BE49-F238E27FC236}">
                <a16:creationId xmlns:a16="http://schemas.microsoft.com/office/drawing/2014/main" id="{B9CD9706-0817-E0BA-8E59-5B608356BF0F}"/>
              </a:ext>
            </a:extLst>
          </p:cNvPr>
          <p:cNvPicPr>
            <a:picLocks noChangeAspect="1"/>
          </p:cNvPicPr>
          <p:nvPr/>
        </p:nvPicPr>
        <p:blipFill>
          <a:blip r:embed="rId3"/>
          <a:stretch>
            <a:fillRect/>
          </a:stretch>
        </p:blipFill>
        <p:spPr>
          <a:xfrm>
            <a:off x="7318612" y="82996"/>
            <a:ext cx="2367648" cy="1829783"/>
          </a:xfrm>
          <a:prstGeom prst="rect">
            <a:avLst/>
          </a:prstGeom>
        </p:spPr>
      </p:pic>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4"/>
          <a:stretch>
            <a:fillRect/>
          </a:stretch>
        </p:blipFill>
        <p:spPr>
          <a:xfrm>
            <a:off x="2428164" y="82998"/>
            <a:ext cx="2445224" cy="1829782"/>
          </a:xfrm>
          <a:prstGeom prst="rect">
            <a:avLst/>
          </a:prstGeom>
        </p:spPr>
      </p:pic>
      <p:pic>
        <p:nvPicPr>
          <p:cNvPr id="65" name="Picture 4" descr="Hombre invisible de traje">
            <a:extLst>
              <a:ext uri="{FF2B5EF4-FFF2-40B4-BE49-F238E27FC236}">
                <a16:creationId xmlns:a16="http://schemas.microsoft.com/office/drawing/2014/main" id="{B550E848-2B3F-253B-63E2-F5CF447F2BF5}"/>
              </a:ext>
            </a:extLst>
          </p:cNvPr>
          <p:cNvPicPr>
            <a:picLocks noChangeAspect="1"/>
          </p:cNvPicPr>
          <p:nvPr/>
        </p:nvPicPr>
        <p:blipFill rotWithShape="1">
          <a:blip r:embed="rId5"/>
          <a:srcRect l="36021" r="37499" b="-2"/>
          <a:stretch/>
        </p:blipFill>
        <p:spPr>
          <a:xfrm>
            <a:off x="4873388" y="82998"/>
            <a:ext cx="2445224" cy="1839333"/>
          </a:xfrm>
          <a:prstGeom prst="rect">
            <a:avLst/>
          </a:prstGeom>
        </p:spPr>
      </p:pic>
      <p:pic>
        <p:nvPicPr>
          <p:cNvPr id="7" name="Imagen 6">
            <a:extLst>
              <a:ext uri="{FF2B5EF4-FFF2-40B4-BE49-F238E27FC236}">
                <a16:creationId xmlns:a16="http://schemas.microsoft.com/office/drawing/2014/main" id="{6DB0D437-5189-E969-1809-FA065355EFF1}"/>
              </a:ext>
            </a:extLst>
          </p:cNvPr>
          <p:cNvPicPr>
            <a:picLocks noChangeAspect="1"/>
          </p:cNvPicPr>
          <p:nvPr/>
        </p:nvPicPr>
        <p:blipFill>
          <a:blip r:embed="rId6"/>
          <a:stretch>
            <a:fillRect/>
          </a:stretch>
        </p:blipFill>
        <p:spPr>
          <a:xfrm>
            <a:off x="687389" y="2328530"/>
            <a:ext cx="11121839" cy="4282759"/>
          </a:xfrm>
          <a:prstGeom prst="rect">
            <a:avLst/>
          </a:prstGeom>
        </p:spPr>
      </p:pic>
    </p:spTree>
    <p:extLst>
      <p:ext uri="{BB962C8B-B14F-4D97-AF65-F5344CB8AC3E}">
        <p14:creationId xmlns:p14="http://schemas.microsoft.com/office/powerpoint/2010/main" val="268196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1626781" y="54343"/>
            <a:ext cx="8537945" cy="1858437"/>
          </a:xfrm>
        </p:spPr>
        <p:txBody>
          <a:bodyPr>
            <a:normAutofit/>
          </a:bodyPr>
          <a:lstStyle/>
          <a:p>
            <a:br>
              <a:rPr lang="es-419" dirty="0"/>
            </a:br>
            <a:endParaRPr lang="es-EC"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algn="just">
              <a:lnSpc>
                <a:spcPct val="100000"/>
              </a:lnSpc>
              <a:spcAft>
                <a:spcPts val="800"/>
              </a:spcAft>
            </a:pPr>
            <a:endParaRPr lang="es-MX" sz="2800" b="1" kern="100" dirty="0">
              <a:effectLst/>
              <a:latin typeface="Bodoni MT" panose="02070603080606020203" pitchFamily="18" charset="0"/>
              <a:ea typeface="Calibri" panose="020F0502020204030204" pitchFamily="34" charset="0"/>
              <a:cs typeface="Arial" panose="020B0604020202020204" pitchFamily="34" charset="0"/>
            </a:endParaRPr>
          </a:p>
          <a:p>
            <a:pPr algn="just">
              <a:spcAft>
                <a:spcPts val="800"/>
              </a:spcAft>
            </a:pPr>
            <a:endParaRPr lang="es-EC" dirty="0"/>
          </a:p>
        </p:txBody>
      </p:sp>
      <p:pic>
        <p:nvPicPr>
          <p:cNvPr id="63" name="Imagen 62">
            <a:extLst>
              <a:ext uri="{FF2B5EF4-FFF2-40B4-BE49-F238E27FC236}">
                <a16:creationId xmlns:a16="http://schemas.microsoft.com/office/drawing/2014/main" id="{B9CD9706-0817-E0BA-8E59-5B608356BF0F}"/>
              </a:ext>
            </a:extLst>
          </p:cNvPr>
          <p:cNvPicPr>
            <a:picLocks noChangeAspect="1"/>
          </p:cNvPicPr>
          <p:nvPr/>
        </p:nvPicPr>
        <p:blipFill>
          <a:blip r:embed="rId3"/>
          <a:stretch>
            <a:fillRect/>
          </a:stretch>
        </p:blipFill>
        <p:spPr>
          <a:xfrm>
            <a:off x="7318612" y="82996"/>
            <a:ext cx="2367648" cy="1829783"/>
          </a:xfrm>
          <a:prstGeom prst="rect">
            <a:avLst/>
          </a:prstGeom>
        </p:spPr>
      </p:pic>
      <p:pic>
        <p:nvPicPr>
          <p:cNvPr id="64" name="Imagen 63">
            <a:extLst>
              <a:ext uri="{FF2B5EF4-FFF2-40B4-BE49-F238E27FC236}">
                <a16:creationId xmlns:a16="http://schemas.microsoft.com/office/drawing/2014/main" id="{DB41FEC8-6A75-556D-E591-03A78FA08798}"/>
              </a:ext>
            </a:extLst>
          </p:cNvPr>
          <p:cNvPicPr>
            <a:picLocks noChangeAspect="1"/>
          </p:cNvPicPr>
          <p:nvPr/>
        </p:nvPicPr>
        <p:blipFill>
          <a:blip r:embed="rId4"/>
          <a:stretch>
            <a:fillRect/>
          </a:stretch>
        </p:blipFill>
        <p:spPr>
          <a:xfrm>
            <a:off x="2428164" y="82998"/>
            <a:ext cx="2445224" cy="1829782"/>
          </a:xfrm>
          <a:prstGeom prst="rect">
            <a:avLst/>
          </a:prstGeom>
        </p:spPr>
      </p:pic>
      <p:pic>
        <p:nvPicPr>
          <p:cNvPr id="65" name="Picture 4" descr="Hombre invisible de traje">
            <a:extLst>
              <a:ext uri="{FF2B5EF4-FFF2-40B4-BE49-F238E27FC236}">
                <a16:creationId xmlns:a16="http://schemas.microsoft.com/office/drawing/2014/main" id="{B550E848-2B3F-253B-63E2-F5CF447F2BF5}"/>
              </a:ext>
            </a:extLst>
          </p:cNvPr>
          <p:cNvPicPr>
            <a:picLocks noChangeAspect="1"/>
          </p:cNvPicPr>
          <p:nvPr/>
        </p:nvPicPr>
        <p:blipFill rotWithShape="1">
          <a:blip r:embed="rId5"/>
          <a:srcRect l="36021" r="37499" b="-2"/>
          <a:stretch/>
        </p:blipFill>
        <p:spPr>
          <a:xfrm>
            <a:off x="4873388" y="82998"/>
            <a:ext cx="2445224" cy="1839333"/>
          </a:xfrm>
          <a:prstGeom prst="rect">
            <a:avLst/>
          </a:prstGeom>
        </p:spPr>
      </p:pic>
      <p:pic>
        <p:nvPicPr>
          <p:cNvPr id="5" name="Imagen 4">
            <a:extLst>
              <a:ext uri="{FF2B5EF4-FFF2-40B4-BE49-F238E27FC236}">
                <a16:creationId xmlns:a16="http://schemas.microsoft.com/office/drawing/2014/main" id="{21B47598-067B-71BD-B454-48CCFC7EF54F}"/>
              </a:ext>
            </a:extLst>
          </p:cNvPr>
          <p:cNvPicPr>
            <a:picLocks noChangeAspect="1"/>
          </p:cNvPicPr>
          <p:nvPr/>
        </p:nvPicPr>
        <p:blipFill>
          <a:blip r:embed="rId6"/>
          <a:stretch>
            <a:fillRect/>
          </a:stretch>
        </p:blipFill>
        <p:spPr>
          <a:xfrm>
            <a:off x="563526" y="2264060"/>
            <a:ext cx="10941085" cy="1127610"/>
          </a:xfrm>
          <a:prstGeom prst="rect">
            <a:avLst/>
          </a:prstGeom>
        </p:spPr>
      </p:pic>
      <p:pic>
        <p:nvPicPr>
          <p:cNvPr id="6" name="Imagen 5">
            <a:extLst>
              <a:ext uri="{FF2B5EF4-FFF2-40B4-BE49-F238E27FC236}">
                <a16:creationId xmlns:a16="http://schemas.microsoft.com/office/drawing/2014/main" id="{DE7BFADD-A2FE-2E6F-9738-3CC923BCE3BA}"/>
              </a:ext>
            </a:extLst>
          </p:cNvPr>
          <p:cNvPicPr>
            <a:picLocks noChangeAspect="1"/>
          </p:cNvPicPr>
          <p:nvPr/>
        </p:nvPicPr>
        <p:blipFill>
          <a:blip r:embed="rId7"/>
          <a:stretch>
            <a:fillRect/>
          </a:stretch>
        </p:blipFill>
        <p:spPr>
          <a:xfrm>
            <a:off x="563527" y="3353133"/>
            <a:ext cx="10941084" cy="3258155"/>
          </a:xfrm>
          <a:prstGeom prst="rect">
            <a:avLst/>
          </a:prstGeom>
        </p:spPr>
      </p:pic>
    </p:spTree>
    <p:extLst>
      <p:ext uri="{BB962C8B-B14F-4D97-AF65-F5344CB8AC3E}">
        <p14:creationId xmlns:p14="http://schemas.microsoft.com/office/powerpoint/2010/main" val="31197289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405CD-4F01-7689-A073-765BDE0B9AFF}"/>
              </a:ext>
            </a:extLst>
          </p:cNvPr>
          <p:cNvSpPr>
            <a:spLocks noGrp="1"/>
          </p:cNvSpPr>
          <p:nvPr>
            <p:ph type="title"/>
          </p:nvPr>
        </p:nvSpPr>
        <p:spPr>
          <a:xfrm>
            <a:off x="233917" y="54343"/>
            <a:ext cx="11047227" cy="765165"/>
          </a:xfrm>
        </p:spPr>
        <p:txBody>
          <a:bodyPr>
            <a:noAutofit/>
          </a:bodyPr>
          <a:lstStyle/>
          <a:p>
            <a:br>
              <a:rPr lang="es-MX" sz="2400" b="1" dirty="0">
                <a:latin typeface="Bodoni MT" panose="02070603080606020203" pitchFamily="18" charset="0"/>
              </a:rPr>
            </a:br>
            <a:r>
              <a:rPr lang="es-MX" sz="2400" b="1" dirty="0">
                <a:latin typeface="Bodoni MT" panose="02070603080606020203" pitchFamily="18" charset="0"/>
              </a:rPr>
              <a:t>                                                                                                                           </a:t>
            </a:r>
            <a:br>
              <a:rPr lang="es-MX" sz="2400" b="1" dirty="0">
                <a:latin typeface="Bodoni MT" panose="02070603080606020203" pitchFamily="18" charset="0"/>
              </a:rPr>
            </a:br>
            <a:r>
              <a:rPr lang="es-MX" sz="2400" b="1" dirty="0">
                <a:latin typeface="Bodoni MT" panose="02070603080606020203" pitchFamily="18" charset="0"/>
              </a:rPr>
              <a:t>                                                                                                                                         ART. 18 RESPONSABLES DE SEGURIDAD Y SALUD EN EL TRABAJO</a:t>
            </a:r>
            <a:endParaRPr lang="es-EC" sz="2400" dirty="0"/>
          </a:p>
        </p:txBody>
      </p:sp>
      <p:sp>
        <p:nvSpPr>
          <p:cNvPr id="3" name="Marcador de contenido 2">
            <a:extLst>
              <a:ext uri="{FF2B5EF4-FFF2-40B4-BE49-F238E27FC236}">
                <a16:creationId xmlns:a16="http://schemas.microsoft.com/office/drawing/2014/main" id="{888F53EC-6469-758B-E8C0-AE95BC7AD2C4}"/>
              </a:ext>
            </a:extLst>
          </p:cNvPr>
          <p:cNvSpPr>
            <a:spLocks noGrp="1"/>
          </p:cNvSpPr>
          <p:nvPr>
            <p:ph idx="1"/>
          </p:nvPr>
        </p:nvSpPr>
        <p:spPr>
          <a:xfrm>
            <a:off x="382772" y="1931883"/>
            <a:ext cx="11121839" cy="4660303"/>
          </a:xfrm>
        </p:spPr>
        <p:txBody>
          <a:bodyPr>
            <a:normAutofit/>
          </a:bodyPr>
          <a:lstStyle/>
          <a:p>
            <a:pPr marL="0" indent="0" algn="just">
              <a:lnSpc>
                <a:spcPct val="100000"/>
              </a:lnSpc>
              <a:buNone/>
            </a:pPr>
            <a:endParaRPr lang="es-MX" sz="2800" dirty="0">
              <a:solidFill>
                <a:srgbClr val="FF0000"/>
              </a:solidFill>
              <a:latin typeface="Bodoni MT" panose="02070603080606020203" pitchFamily="18" charset="0"/>
              <a:cs typeface="Times New Roman" panose="02020603050405020304" pitchFamily="18" charset="0"/>
            </a:endParaRPr>
          </a:p>
          <a:p>
            <a:pPr marL="0" indent="0" algn="just">
              <a:spcAft>
                <a:spcPts val="800"/>
              </a:spcAft>
              <a:buNone/>
            </a:pPr>
            <a:endParaRPr lang="es-EC" dirty="0"/>
          </a:p>
        </p:txBody>
      </p:sp>
      <p:pic>
        <p:nvPicPr>
          <p:cNvPr id="15" name="Imagen 14">
            <a:extLst>
              <a:ext uri="{FF2B5EF4-FFF2-40B4-BE49-F238E27FC236}">
                <a16:creationId xmlns:a16="http://schemas.microsoft.com/office/drawing/2014/main" id="{14304EE4-4780-7B27-C986-9CFAF33C72A3}"/>
              </a:ext>
            </a:extLst>
          </p:cNvPr>
          <p:cNvPicPr>
            <a:picLocks noChangeAspect="1"/>
          </p:cNvPicPr>
          <p:nvPr/>
        </p:nvPicPr>
        <p:blipFill>
          <a:blip r:embed="rId3"/>
          <a:stretch>
            <a:fillRect/>
          </a:stretch>
        </p:blipFill>
        <p:spPr>
          <a:xfrm>
            <a:off x="584791" y="879894"/>
            <a:ext cx="11047227" cy="5895108"/>
          </a:xfrm>
          <a:prstGeom prst="rect">
            <a:avLst/>
          </a:prstGeom>
        </p:spPr>
      </p:pic>
    </p:spTree>
    <p:extLst>
      <p:ext uri="{BB962C8B-B14F-4D97-AF65-F5344CB8AC3E}">
        <p14:creationId xmlns:p14="http://schemas.microsoft.com/office/powerpoint/2010/main" val="11178012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156</TotalTime>
  <Words>856</Words>
  <Application>Microsoft Office PowerPoint</Application>
  <PresentationFormat>Panorámica</PresentationFormat>
  <Paragraphs>109</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Aptos</vt:lpstr>
      <vt:lpstr>Aptos Display</vt:lpstr>
      <vt:lpstr>Arial</vt:lpstr>
      <vt:lpstr>Bodoni MT</vt:lpstr>
      <vt:lpstr>Century Gothic</vt:lpstr>
      <vt:lpstr>Times New Roman</vt:lpstr>
      <vt:lpstr>Tema de Office</vt:lpstr>
      <vt:lpstr>Presentación de PowerPoint</vt:lpstr>
      <vt:lpstr>Presentación de PowerPoint</vt:lpstr>
      <vt:lpstr>Presentación de PowerPoint</vt:lpstr>
      <vt:lpstr> </vt:lpstr>
      <vt:lpstr> </vt:lpstr>
      <vt:lpstr> </vt:lpstr>
      <vt:lpstr> </vt:lpstr>
      <vt:lpstr> </vt:lpstr>
      <vt:lpstr>                                                                                                                                                                                                                                                                      ART. 18 RESPONSABLES DE SEGURIDAD Y SALUD EN EL TRABAJO</vt:lpstr>
      <vt:lpstr>   INDEPENDENCIA, PROHIBICION Y REGISTRO DE LOS PROFESIONALES MEDICOS OCUPACIONALES </vt:lpstr>
      <vt:lpstr>PRESTACION DE SERVICIOS DE SEGURIDAD O SALUD </vt:lpstr>
      <vt:lpstr>REQUISITOS PARA CONFORMAR ORGANISMOS PARITARIOS, DELEGADOS DE SEGURIDAD Y TIEMPO DE CADUCIDAD DE LOS MISMOS.</vt:lpstr>
      <vt:lpstr> REQUISITOS PARA CONFORMAR ORGANISMOS PARITARIOS, DELEGADOS DE SEGURIDAD Y TIEMPO DE CADUCIDAD DE LOS MISMOS.</vt:lpstr>
      <vt:lpstr>FACTORES DE RIESGOS SUCLASIFICACION SEGÚN DECRETO EJECUTIVO 255 </vt:lpstr>
      <vt:lpstr> RIESGOS DE SEGURIDAD</vt:lpstr>
      <vt:lpstr>  RIESGOS LOCATIVOS</vt:lpstr>
      <vt:lpstr> RIESGOS MECANICOS</vt:lpstr>
      <vt:lpstr> RIESGOS ELECTRICOS</vt:lpstr>
      <vt:lpstr> RIESGOS INDUSTRIALES MAYORES</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mario vera</dc:creator>
  <cp:lastModifiedBy>USUARIO</cp:lastModifiedBy>
  <cp:revision>10</cp:revision>
  <dcterms:created xsi:type="dcterms:W3CDTF">2024-06-19T17:21:16Z</dcterms:created>
  <dcterms:modified xsi:type="dcterms:W3CDTF">2024-06-21T14:45:07Z</dcterms:modified>
</cp:coreProperties>
</file>